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90"/>
  </p:notesMasterIdLst>
  <p:sldIdLst>
    <p:sldId id="504" r:id="rId5"/>
    <p:sldId id="524" r:id="rId6"/>
    <p:sldId id="520" r:id="rId7"/>
    <p:sldId id="518" r:id="rId8"/>
    <p:sldId id="567" r:id="rId9"/>
    <p:sldId id="521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526" r:id="rId26"/>
    <p:sldId id="480" r:id="rId27"/>
    <p:sldId id="479" r:id="rId28"/>
    <p:sldId id="424" r:id="rId29"/>
    <p:sldId id="569" r:id="rId30"/>
    <p:sldId id="537" r:id="rId31"/>
    <p:sldId id="256" r:id="rId32"/>
    <p:sldId id="258" r:id="rId33"/>
    <p:sldId id="277" r:id="rId34"/>
    <p:sldId id="276" r:id="rId35"/>
    <p:sldId id="259" r:id="rId36"/>
    <p:sldId id="260" r:id="rId37"/>
    <p:sldId id="261" r:id="rId38"/>
    <p:sldId id="262" r:id="rId39"/>
    <p:sldId id="264" r:id="rId40"/>
    <p:sldId id="263" r:id="rId41"/>
    <p:sldId id="266" r:id="rId42"/>
    <p:sldId id="265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557" r:id="rId52"/>
    <p:sldId id="560" r:id="rId53"/>
    <p:sldId id="275" r:id="rId54"/>
    <p:sldId id="541" r:id="rId55"/>
    <p:sldId id="579" r:id="rId56"/>
    <p:sldId id="587" r:id="rId57"/>
    <p:sldId id="662" r:id="rId58"/>
    <p:sldId id="588" r:id="rId59"/>
    <p:sldId id="578" r:id="rId60"/>
    <p:sldId id="543" r:id="rId61"/>
    <p:sldId id="584" r:id="rId62"/>
    <p:sldId id="621" r:id="rId63"/>
    <p:sldId id="636" r:id="rId64"/>
    <p:sldId id="628" r:id="rId65"/>
    <p:sldId id="629" r:id="rId66"/>
    <p:sldId id="643" r:id="rId67"/>
    <p:sldId id="632" r:id="rId68"/>
    <p:sldId id="633" r:id="rId69"/>
    <p:sldId id="642" r:id="rId70"/>
    <p:sldId id="625" r:id="rId71"/>
    <p:sldId id="627" r:id="rId72"/>
    <p:sldId id="641" r:id="rId73"/>
    <p:sldId id="630" r:id="rId74"/>
    <p:sldId id="613" r:id="rId75"/>
    <p:sldId id="631" r:id="rId76"/>
    <p:sldId id="640" r:id="rId77"/>
    <p:sldId id="637" r:id="rId78"/>
    <p:sldId id="601" r:id="rId79"/>
    <p:sldId id="602" r:id="rId80"/>
    <p:sldId id="603" r:id="rId81"/>
    <p:sldId id="604" r:id="rId82"/>
    <p:sldId id="638" r:id="rId83"/>
    <p:sldId id="607" r:id="rId84"/>
    <p:sldId id="608" r:id="rId85"/>
    <p:sldId id="609" r:id="rId86"/>
    <p:sldId id="610" r:id="rId87"/>
    <p:sldId id="611" r:id="rId88"/>
    <p:sldId id="612" r:id="rId8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4"/>
            <p14:sldId id="520"/>
            <p14:sldId id="518"/>
            <p14:sldId id="567"/>
            <p14:sldId id="521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526"/>
            <p14:sldId id="480"/>
            <p14:sldId id="479"/>
            <p14:sldId id="424"/>
            <p14:sldId id="569"/>
            <p14:sldId id="537"/>
            <p14:sldId id="256"/>
            <p14:sldId id="258"/>
            <p14:sldId id="277"/>
            <p14:sldId id="276"/>
            <p14:sldId id="259"/>
            <p14:sldId id="260"/>
            <p14:sldId id="261"/>
            <p14:sldId id="262"/>
            <p14:sldId id="264"/>
            <p14:sldId id="263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557"/>
            <p14:sldId id="560"/>
            <p14:sldId id="275"/>
            <p14:sldId id="541"/>
            <p14:sldId id="579"/>
            <p14:sldId id="587"/>
            <p14:sldId id="662"/>
            <p14:sldId id="588"/>
            <p14:sldId id="578"/>
            <p14:sldId id="543"/>
            <p14:sldId id="584"/>
            <p14:sldId id="621"/>
            <p14:sldId id="636"/>
            <p14:sldId id="628"/>
            <p14:sldId id="629"/>
            <p14:sldId id="643"/>
            <p14:sldId id="632"/>
            <p14:sldId id="633"/>
            <p14:sldId id="642"/>
            <p14:sldId id="625"/>
            <p14:sldId id="627"/>
            <p14:sldId id="641"/>
            <p14:sldId id="630"/>
            <p14:sldId id="613"/>
            <p14:sldId id="631"/>
            <p14:sldId id="640"/>
            <p14:sldId id="637"/>
            <p14:sldId id="601"/>
            <p14:sldId id="602"/>
            <p14:sldId id="603"/>
            <p14:sldId id="604"/>
            <p14:sldId id="638"/>
            <p14:sldId id="607"/>
            <p14:sldId id="608"/>
            <p14:sldId id="609"/>
            <p14:sldId id="610"/>
            <p14:sldId id="611"/>
            <p14:sldId id="6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F48"/>
    <a:srgbClr val="1F4E79"/>
    <a:srgbClr val="59EC9F"/>
    <a:srgbClr val="FF4909"/>
    <a:srgbClr val="000000"/>
    <a:srgbClr val="1D4E79"/>
    <a:srgbClr val="FFE699"/>
    <a:srgbClr val="43BFF7"/>
    <a:srgbClr val="FF928B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 autoAdjust="0"/>
    <p:restoredTop sz="90832" autoAdjust="0"/>
  </p:normalViewPr>
  <p:slideViewPr>
    <p:cSldViewPr snapToGrid="0">
      <p:cViewPr>
        <p:scale>
          <a:sx n="91" d="100"/>
          <a:sy n="91" d="100"/>
        </p:scale>
        <p:origin x="696" y="40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8345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584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287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727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59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9441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217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6018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816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6024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346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458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078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2201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92136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903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6516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2972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9562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56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9940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2158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63901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8523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0415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73432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97581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60B85-9EB8-9948-A686-5588869B9A82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12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203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2023-02-03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microsoft.com/office/2007/relationships/hdphoto" Target="../media/hdphoto8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88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Goroutines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WaitGroups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>
                <a:latin typeface="+mn-lt"/>
                <a:ea typeface="+mn-ea"/>
                <a:cs typeface="+mn-cs"/>
              </a:rPr>
              <a:t>Multi-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Core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programming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Go?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out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using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Go?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a </a:t>
            </a:r>
            <a:r>
              <a:rPr lang="sv-SE" sz="2400" b="1" i="1" dirty="0" err="1">
                <a:solidFill>
                  <a:srgbClr val="FFE699"/>
                </a:solidFill>
              </a:rPr>
              <a:t>Goroutine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if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376"/>
            <a:ext cx="12192000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Let it crash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90636" y="3335539"/>
            <a:ext cx="1610726" cy="2891319"/>
            <a:chOff x="1670570" y="3540307"/>
            <a:chExt cx="1610726" cy="2891319"/>
          </a:xfrm>
        </p:grpSpPr>
        <p:grpSp>
          <p:nvGrpSpPr>
            <p:cNvPr id="17" name="Group 16"/>
            <p:cNvGrpSpPr/>
            <p:nvPr/>
          </p:nvGrpSpPr>
          <p:grpSpPr>
            <a:xfrm>
              <a:off x="1670570" y="4802285"/>
              <a:ext cx="1610726" cy="1629341"/>
              <a:chOff x="1627954" y="4762555"/>
              <a:chExt cx="1610726" cy="162934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cxnSp>
          <p:nvCxnSpPr>
            <p:cNvPr id="20" name="Straight Connector 19"/>
            <p:cNvCxnSpPr>
              <a:stCxn id="25" idx="4"/>
              <a:endCxn id="23" idx="0"/>
            </p:cNvCxnSpPr>
            <p:nvPr/>
          </p:nvCxnSpPr>
          <p:spPr>
            <a:xfrm>
              <a:off x="2475932" y="4537834"/>
              <a:ext cx="1" cy="57056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977169" y="5108400"/>
              <a:ext cx="997527" cy="997527"/>
            </a:xfrm>
            <a:prstGeom prst="ellipse">
              <a:avLst/>
            </a:prstGeom>
            <a:solidFill>
              <a:srgbClr val="FF493E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>
                  <a:solidFill>
                    <a:schemeClr val="tx1"/>
                  </a:solidFill>
                </a:rPr>
                <a:t>child</a:t>
              </a:r>
            </a:p>
          </p:txBody>
        </p:sp>
        <p:sp>
          <p:nvSpPr>
            <p:cNvPr id="25" name="b1 supervising"/>
            <p:cNvSpPr/>
            <p:nvPr/>
          </p:nvSpPr>
          <p:spPr>
            <a:xfrm>
              <a:off x="1977168" y="3540307"/>
              <a:ext cx="997527" cy="997527"/>
            </a:xfrm>
            <a:prstGeom prst="ellipse">
              <a:avLst/>
            </a:prstGeom>
            <a:solidFill>
              <a:srgbClr val="43BFF7"/>
            </a:solidFill>
            <a:ln w="1682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sv-SE" b="1" dirty="0"/>
                <a:t>parent</a:t>
              </a:r>
            </a:p>
          </p:txBody>
        </p:sp>
      </p:grpSp>
      <p:sp>
        <p:nvSpPr>
          <p:cNvPr id="26" name="Oval Callout 25"/>
          <p:cNvSpPr/>
          <p:nvPr/>
        </p:nvSpPr>
        <p:spPr>
          <a:xfrm>
            <a:off x="1672495" y="3398125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Protect state by delegating work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1672495" y="4966218"/>
            <a:ext cx="3017840" cy="872354"/>
          </a:xfrm>
          <a:prstGeom prst="wedgeEllipseCallout">
            <a:avLst>
              <a:gd name="adj1" fmla="val 67095"/>
              <a:gd name="adj2" fmla="val -1663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</a:rPr>
              <a:t>Performs work, </a:t>
            </a:r>
            <a:br>
              <a:rPr lang="sv-SE" b="1" dirty="0">
                <a:solidFill>
                  <a:schemeClr val="bg1"/>
                </a:solidFill>
              </a:rPr>
            </a:br>
            <a:r>
              <a:rPr lang="sv-SE" b="1" dirty="0">
                <a:solidFill>
                  <a:schemeClr val="bg1"/>
                </a:solidFill>
              </a:rPr>
              <a:t>can be restarted</a:t>
            </a:r>
          </a:p>
        </p:txBody>
      </p:sp>
    </p:spTree>
    <p:extLst>
      <p:ext uri="{BB962C8B-B14F-4D97-AF65-F5344CB8AC3E}">
        <p14:creationId xmlns:p14="http://schemas.microsoft.com/office/powerpoint/2010/main" val="151711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1F4E79"/>
          </a:solidFill>
          <a:ln w="190500">
            <a:solidFill>
              <a:srgbClr val="1F4E79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1F4E79"/>
            </a:solidFill>
            <a:ln w="190500">
              <a:solidFill>
                <a:srgbClr val="1F4E79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00B050"/>
          </a:solidFill>
          <a:ln w="168275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904596" y="478188"/>
            <a:ext cx="10266002" cy="2916051"/>
            <a:chOff x="355198" y="2973913"/>
            <a:chExt cx="10266002" cy="2916051"/>
          </a:xfrm>
          <a:solidFill>
            <a:srgbClr val="00B0F0"/>
          </a:solidFill>
          <a:effectLst/>
        </p:grpSpPr>
        <p:grpSp>
          <p:nvGrpSpPr>
            <p:cNvPr id="79" name="Group 78"/>
            <p:cNvGrpSpPr/>
            <p:nvPr/>
          </p:nvGrpSpPr>
          <p:grpSpPr>
            <a:xfrm>
              <a:off x="3792735" y="4048732"/>
              <a:ext cx="3284070" cy="527563"/>
              <a:chOff x="3792735" y="4048732"/>
              <a:chExt cx="3284070" cy="527563"/>
            </a:xfrm>
            <a:grpFill/>
          </p:grpSpPr>
          <p:grpSp>
            <p:nvGrpSpPr>
              <p:cNvPr id="75" name="Group 74"/>
              <p:cNvGrpSpPr/>
              <p:nvPr/>
            </p:nvGrpSpPr>
            <p:grpSpPr>
              <a:xfrm>
                <a:off x="6618886" y="4048732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7" name="Straight Connector 76"/>
                <p:cNvCxnSpPr>
                  <a:stCxn id="76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6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tangle 75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5114633" y="4065353"/>
                <a:ext cx="457919" cy="510942"/>
                <a:chOff x="5307806" y="2943224"/>
                <a:chExt cx="226219" cy="252413"/>
              </a:xfrm>
              <a:grpFill/>
            </p:grpSpPr>
            <p:cxnSp>
              <p:nvCxnSpPr>
                <p:cNvPr id="73" name="Straight Connector 72"/>
                <p:cNvCxnSpPr>
                  <a:stCxn id="72" idx="3"/>
                </p:cNvCxnSpPr>
                <p:nvPr/>
              </p:nvCxnSpPr>
              <p:spPr>
                <a:xfrm>
                  <a:off x="5450682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72" idx="1"/>
                </p:cNvCxnSpPr>
                <p:nvPr/>
              </p:nvCxnSpPr>
              <p:spPr>
                <a:xfrm flipH="1">
                  <a:off x="5307806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Rectangle 71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792735" y="4065353"/>
                <a:ext cx="457908" cy="510942"/>
                <a:chOff x="5307816" y="2943224"/>
                <a:chExt cx="226214" cy="252413"/>
              </a:xfrm>
              <a:grpFill/>
            </p:grpSpPr>
            <p:cxnSp>
              <p:nvCxnSpPr>
                <p:cNvPr id="28" name="Straight Connector 27"/>
                <p:cNvCxnSpPr>
                  <a:stCxn id="27" idx="3"/>
                </p:cNvCxnSpPr>
                <p:nvPr/>
              </p:nvCxnSpPr>
              <p:spPr>
                <a:xfrm>
                  <a:off x="5450687" y="3069431"/>
                  <a:ext cx="8334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bevel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stCxn id="27" idx="1"/>
                </p:cNvCxnSpPr>
                <p:nvPr/>
              </p:nvCxnSpPr>
              <p:spPr>
                <a:xfrm flipH="1">
                  <a:off x="5307811" y="3069431"/>
                  <a:ext cx="82153" cy="126206"/>
                </a:xfrm>
                <a:prstGeom prst="line">
                  <a:avLst/>
                </a:prstGeom>
                <a:grpFill/>
                <a:ln w="38100" cap="sq">
                  <a:solidFill>
                    <a:srgbClr val="00B0F0"/>
                  </a:solidFill>
                  <a:round/>
                  <a:headEnd w="sm" len="med"/>
                  <a:tailEnd type="none" w="sm" len="sm"/>
                </a:ln>
                <a:effectLst/>
                <a:scene3d>
                  <a:camera prst="orthographicFront"/>
                  <a:lightRig rig="threePt" dir="t"/>
                </a:scene3d>
                <a:sp3d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/>
                <p:cNvSpPr/>
                <p:nvPr/>
              </p:nvSpPr>
              <p:spPr>
                <a:xfrm>
                  <a:off x="5389959" y="2943224"/>
                  <a:ext cx="60723" cy="252413"/>
                </a:xfrm>
                <a:prstGeom prst="rect">
                  <a:avLst/>
                </a:prstGeom>
                <a:grpFill/>
                <a:ln w="19050">
                  <a:solidFill>
                    <a:srgbClr val="1F4E7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355198" y="2973913"/>
              <a:ext cx="10266002" cy="2916051"/>
              <a:chOff x="355198" y="2973913"/>
              <a:chExt cx="10266002" cy="2916051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1635777" y="3442728"/>
                <a:ext cx="361864" cy="516411"/>
              </a:xfrm>
              <a:custGeom>
                <a:avLst/>
                <a:gdLst>
                  <a:gd name="connsiteX0" fmla="*/ 0 w 228600"/>
                  <a:gd name="connsiteY0" fmla="*/ 0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0 w 228600"/>
                  <a:gd name="connsiteY4" fmla="*/ 0 h 326232"/>
                  <a:gd name="connsiteX0" fmla="*/ 2381 w 228600"/>
                  <a:gd name="connsiteY0" fmla="*/ 35719 h 326232"/>
                  <a:gd name="connsiteX1" fmla="*/ 228600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  <a:gd name="connsiteX0" fmla="*/ 2381 w 228600"/>
                  <a:gd name="connsiteY0" fmla="*/ 45244 h 335757"/>
                  <a:gd name="connsiteX1" fmla="*/ 183356 w 228600"/>
                  <a:gd name="connsiteY1" fmla="*/ 0 h 335757"/>
                  <a:gd name="connsiteX2" fmla="*/ 228600 w 228600"/>
                  <a:gd name="connsiteY2" fmla="*/ 335757 h 335757"/>
                  <a:gd name="connsiteX3" fmla="*/ 0 w 228600"/>
                  <a:gd name="connsiteY3" fmla="*/ 335757 h 335757"/>
                  <a:gd name="connsiteX4" fmla="*/ 2381 w 228600"/>
                  <a:gd name="connsiteY4" fmla="*/ 45244 h 335757"/>
                  <a:gd name="connsiteX0" fmla="*/ 2381 w 228600"/>
                  <a:gd name="connsiteY0" fmla="*/ 35719 h 326232"/>
                  <a:gd name="connsiteX1" fmla="*/ 180975 w 228600"/>
                  <a:gd name="connsiteY1" fmla="*/ 0 h 326232"/>
                  <a:gd name="connsiteX2" fmla="*/ 228600 w 228600"/>
                  <a:gd name="connsiteY2" fmla="*/ 326232 h 326232"/>
                  <a:gd name="connsiteX3" fmla="*/ 0 w 228600"/>
                  <a:gd name="connsiteY3" fmla="*/ 326232 h 326232"/>
                  <a:gd name="connsiteX4" fmla="*/ 2381 w 228600"/>
                  <a:gd name="connsiteY4" fmla="*/ 35719 h 32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326232">
                    <a:moveTo>
                      <a:pt x="2381" y="35719"/>
                    </a:moveTo>
                    <a:lnTo>
                      <a:pt x="180975" y="0"/>
                    </a:lnTo>
                    <a:lnTo>
                      <a:pt x="228600" y="326232"/>
                    </a:lnTo>
                    <a:lnTo>
                      <a:pt x="0" y="326232"/>
                    </a:lnTo>
                    <a:cubicBezTo>
                      <a:pt x="794" y="229394"/>
                      <a:pt x="1587" y="132557"/>
                      <a:pt x="2381" y="35719"/>
                    </a:cubicBez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5198" y="2973913"/>
                <a:ext cx="10266002" cy="2916051"/>
              </a:xfrm>
              <a:custGeom>
                <a:avLst/>
                <a:gdLst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3066684 w 6102996"/>
                  <a:gd name="connsiteY20" fmla="*/ 938675 h 1733552"/>
                  <a:gd name="connsiteX21" fmla="*/ 4346897 w 6102996"/>
                  <a:gd name="connsiteY21" fmla="*/ 939802 h 1733552"/>
                  <a:gd name="connsiteX22" fmla="*/ 6102996 w 6102996"/>
                  <a:gd name="connsiteY22" fmla="*/ 800102 h 1733552"/>
                  <a:gd name="connsiteX23" fmla="*/ 5851847 w 6102996"/>
                  <a:gd name="connsiteY23" fmla="*/ 1162052 h 1733552"/>
                  <a:gd name="connsiteX24" fmla="*/ 5832797 w 6102996"/>
                  <a:gd name="connsiteY24" fmla="*/ 1720852 h 1733552"/>
                  <a:gd name="connsiteX25" fmla="*/ 4972696 w 6102996"/>
                  <a:gd name="connsiteY25" fmla="*/ 1733552 h 1733552"/>
                  <a:gd name="connsiteX26" fmla="*/ 3066684 w 6102996"/>
                  <a:gd name="connsiteY26" fmla="*/ 1733552 h 1733552"/>
                  <a:gd name="connsiteX27" fmla="*/ 355730 w 6102996"/>
                  <a:gd name="connsiteY27" fmla="*/ 1733552 h 1733552"/>
                  <a:gd name="connsiteX28" fmla="*/ 400050 w 6102996"/>
                  <a:gd name="connsiteY28" fmla="*/ 1346202 h 1733552"/>
                  <a:gd name="connsiteX29" fmla="*/ 0 w 6102996"/>
                  <a:gd name="connsiteY29" fmla="*/ 1117602 h 1733552"/>
                  <a:gd name="connsiteX30" fmla="*/ 19050 w 6102996"/>
                  <a:gd name="connsiteY30" fmla="*/ 939802 h 1733552"/>
                  <a:gd name="connsiteX31" fmla="*/ 605284 w 6102996"/>
                  <a:gd name="connsiteY31" fmla="*/ 927329 h 1733552"/>
                  <a:gd name="connsiteX32" fmla="*/ 605284 w 6102996"/>
                  <a:gd name="connsiteY32" fmla="*/ 258642 h 1733552"/>
                  <a:gd name="connsiteX33" fmla="*/ 661504 w 6102996"/>
                  <a:gd name="connsiteY33" fmla="*/ 571892 h 1733552"/>
                  <a:gd name="connsiteX34" fmla="*/ 1042712 w 6102996"/>
                  <a:gd name="connsiteY34" fmla="*/ 571397 h 1733552"/>
                  <a:gd name="connsiteX35" fmla="*/ 1047474 w 6102996"/>
                  <a:gd name="connsiteY35" fmla="*/ 477840 h 1733552"/>
                  <a:gd name="connsiteX36" fmla="*/ 1285081 w 6102996"/>
                  <a:gd name="connsiteY36" fmla="*/ 477840 h 1733552"/>
                  <a:gd name="connsiteX37" fmla="*/ 1285081 w 6102996"/>
                  <a:gd name="connsiteY37" fmla="*/ 1 h 1733552"/>
                  <a:gd name="connsiteX38" fmla="*/ 1329240 w 6102996"/>
                  <a:gd name="connsiteY38" fmla="*/ 1 h 1733552"/>
                  <a:gd name="connsiteX0" fmla="*/ 1329239 w 6102996"/>
                  <a:gd name="connsiteY0" fmla="*/ 0 h 1733552"/>
                  <a:gd name="connsiteX1" fmla="*/ 1410361 w 6102996"/>
                  <a:gd name="connsiteY1" fmla="*/ 0 h 1733552"/>
                  <a:gd name="connsiteX2" fmla="*/ 1354138 w 6102996"/>
                  <a:gd name="connsiteY2" fmla="*/ 54718 h 1733552"/>
                  <a:gd name="connsiteX3" fmla="*/ 1354138 w 6102996"/>
                  <a:gd name="connsiteY3" fmla="*/ 87563 h 1733552"/>
                  <a:gd name="connsiteX4" fmla="*/ 1426656 w 6102996"/>
                  <a:gd name="connsiteY4" fmla="*/ 87563 h 1733552"/>
                  <a:gd name="connsiteX5" fmla="*/ 1354138 w 6102996"/>
                  <a:gd name="connsiteY5" fmla="*/ 158140 h 1733552"/>
                  <a:gd name="connsiteX6" fmla="*/ 1354138 w 6102996"/>
                  <a:gd name="connsiteY6" fmla="*/ 171451 h 1733552"/>
                  <a:gd name="connsiteX7" fmla="*/ 1458912 w 6102996"/>
                  <a:gd name="connsiteY7" fmla="*/ 171451 h 1733552"/>
                  <a:gd name="connsiteX8" fmla="*/ 1354138 w 6102996"/>
                  <a:gd name="connsiteY8" fmla="*/ 273421 h 1733552"/>
                  <a:gd name="connsiteX9" fmla="*/ 1354138 w 6102996"/>
                  <a:gd name="connsiteY9" fmla="*/ 330202 h 1733552"/>
                  <a:gd name="connsiteX10" fmla="*/ 1403350 w 6102996"/>
                  <a:gd name="connsiteY10" fmla="*/ 330202 h 1733552"/>
                  <a:gd name="connsiteX11" fmla="*/ 1427957 w 6102996"/>
                  <a:gd name="connsiteY11" fmla="*/ 477840 h 1733552"/>
                  <a:gd name="connsiteX12" fmla="*/ 1438274 w 6102996"/>
                  <a:gd name="connsiteY12" fmla="*/ 477840 h 1733552"/>
                  <a:gd name="connsiteX13" fmla="*/ 1441450 w 6102996"/>
                  <a:gd name="connsiteY13" fmla="*/ 476252 h 1733552"/>
                  <a:gd name="connsiteX14" fmla="*/ 1441927 w 6102996"/>
                  <a:gd name="connsiteY14" fmla="*/ 477840 h 1733552"/>
                  <a:gd name="connsiteX15" fmla="*/ 1480343 w 6102996"/>
                  <a:gd name="connsiteY15" fmla="*/ 477840 h 1733552"/>
                  <a:gd name="connsiteX16" fmla="*/ 1480343 w 6102996"/>
                  <a:gd name="connsiteY16" fmla="*/ 592141 h 1733552"/>
                  <a:gd name="connsiteX17" fmla="*/ 1554161 w 6102996"/>
                  <a:gd name="connsiteY17" fmla="*/ 592141 h 1733552"/>
                  <a:gd name="connsiteX18" fmla="*/ 1555750 w 6102996"/>
                  <a:gd name="connsiteY18" fmla="*/ 933193 h 1733552"/>
                  <a:gd name="connsiteX19" fmla="*/ 3066684 w 6102996"/>
                  <a:gd name="connsiteY19" fmla="*/ 934524 h 1733552"/>
                  <a:gd name="connsiteX20" fmla="*/ 4346897 w 6102996"/>
                  <a:gd name="connsiteY20" fmla="*/ 939802 h 1733552"/>
                  <a:gd name="connsiteX21" fmla="*/ 6102996 w 6102996"/>
                  <a:gd name="connsiteY21" fmla="*/ 800102 h 1733552"/>
                  <a:gd name="connsiteX22" fmla="*/ 5851847 w 6102996"/>
                  <a:gd name="connsiteY22" fmla="*/ 1162052 h 1733552"/>
                  <a:gd name="connsiteX23" fmla="*/ 5832797 w 6102996"/>
                  <a:gd name="connsiteY23" fmla="*/ 1720852 h 1733552"/>
                  <a:gd name="connsiteX24" fmla="*/ 4972696 w 6102996"/>
                  <a:gd name="connsiteY24" fmla="*/ 1733552 h 1733552"/>
                  <a:gd name="connsiteX25" fmla="*/ 3066684 w 6102996"/>
                  <a:gd name="connsiteY25" fmla="*/ 1733552 h 1733552"/>
                  <a:gd name="connsiteX26" fmla="*/ 355730 w 6102996"/>
                  <a:gd name="connsiteY26" fmla="*/ 1733552 h 1733552"/>
                  <a:gd name="connsiteX27" fmla="*/ 400050 w 6102996"/>
                  <a:gd name="connsiteY27" fmla="*/ 1346202 h 1733552"/>
                  <a:gd name="connsiteX28" fmla="*/ 0 w 6102996"/>
                  <a:gd name="connsiteY28" fmla="*/ 1117602 h 1733552"/>
                  <a:gd name="connsiteX29" fmla="*/ 19050 w 6102996"/>
                  <a:gd name="connsiteY29" fmla="*/ 939802 h 1733552"/>
                  <a:gd name="connsiteX30" fmla="*/ 605284 w 6102996"/>
                  <a:gd name="connsiteY30" fmla="*/ 927329 h 1733552"/>
                  <a:gd name="connsiteX31" fmla="*/ 605284 w 6102996"/>
                  <a:gd name="connsiteY31" fmla="*/ 258642 h 1733552"/>
                  <a:gd name="connsiteX32" fmla="*/ 661504 w 6102996"/>
                  <a:gd name="connsiteY32" fmla="*/ 571892 h 1733552"/>
                  <a:gd name="connsiteX33" fmla="*/ 1042712 w 6102996"/>
                  <a:gd name="connsiteY33" fmla="*/ 571397 h 1733552"/>
                  <a:gd name="connsiteX34" fmla="*/ 1047474 w 6102996"/>
                  <a:gd name="connsiteY34" fmla="*/ 477840 h 1733552"/>
                  <a:gd name="connsiteX35" fmla="*/ 1285081 w 6102996"/>
                  <a:gd name="connsiteY35" fmla="*/ 477840 h 1733552"/>
                  <a:gd name="connsiteX36" fmla="*/ 1285081 w 6102996"/>
                  <a:gd name="connsiteY36" fmla="*/ 1 h 1733552"/>
                  <a:gd name="connsiteX37" fmla="*/ 1329240 w 6102996"/>
                  <a:gd name="connsiteY37" fmla="*/ 1 h 1733552"/>
                  <a:gd name="connsiteX38" fmla="*/ 1329239 w 6102996"/>
                  <a:gd name="connsiteY38" fmla="*/ 0 h 17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102996" h="1733552">
                    <a:moveTo>
                      <a:pt x="1329239" y="0"/>
                    </a:moveTo>
                    <a:lnTo>
                      <a:pt x="1410361" y="0"/>
                    </a:lnTo>
                    <a:lnTo>
                      <a:pt x="1354138" y="54718"/>
                    </a:lnTo>
                    <a:lnTo>
                      <a:pt x="1354138" y="87563"/>
                    </a:lnTo>
                    <a:lnTo>
                      <a:pt x="1426656" y="87563"/>
                    </a:lnTo>
                    <a:lnTo>
                      <a:pt x="1354138" y="158140"/>
                    </a:lnTo>
                    <a:lnTo>
                      <a:pt x="1354138" y="171451"/>
                    </a:lnTo>
                    <a:lnTo>
                      <a:pt x="1458912" y="171451"/>
                    </a:lnTo>
                    <a:lnTo>
                      <a:pt x="1354138" y="273421"/>
                    </a:lnTo>
                    <a:lnTo>
                      <a:pt x="1354138" y="330202"/>
                    </a:lnTo>
                    <a:lnTo>
                      <a:pt x="1403350" y="330202"/>
                    </a:lnTo>
                    <a:lnTo>
                      <a:pt x="1427957" y="477840"/>
                    </a:lnTo>
                    <a:lnTo>
                      <a:pt x="1438274" y="477840"/>
                    </a:lnTo>
                    <a:lnTo>
                      <a:pt x="1441450" y="476252"/>
                    </a:lnTo>
                    <a:lnTo>
                      <a:pt x="1441927" y="477840"/>
                    </a:lnTo>
                    <a:lnTo>
                      <a:pt x="1480343" y="477840"/>
                    </a:lnTo>
                    <a:lnTo>
                      <a:pt x="1480343" y="592141"/>
                    </a:lnTo>
                    <a:lnTo>
                      <a:pt x="1554161" y="592141"/>
                    </a:lnTo>
                    <a:cubicBezTo>
                      <a:pt x="1554691" y="705825"/>
                      <a:pt x="1555220" y="819509"/>
                      <a:pt x="1555750" y="933193"/>
                    </a:cubicBezTo>
                    <a:lnTo>
                      <a:pt x="3066684" y="934524"/>
                    </a:lnTo>
                    <a:lnTo>
                      <a:pt x="4346897" y="939802"/>
                    </a:lnTo>
                    <a:cubicBezTo>
                      <a:pt x="4989413" y="931335"/>
                      <a:pt x="5517630" y="846669"/>
                      <a:pt x="6102996" y="800102"/>
                    </a:cubicBezTo>
                    <a:lnTo>
                      <a:pt x="5851847" y="1162052"/>
                    </a:lnTo>
                    <a:cubicBezTo>
                      <a:pt x="6264597" y="1595969"/>
                      <a:pt x="6035997" y="1686985"/>
                      <a:pt x="5832797" y="1720852"/>
                    </a:cubicBezTo>
                    <a:lnTo>
                      <a:pt x="4972696" y="1733552"/>
                    </a:lnTo>
                    <a:lnTo>
                      <a:pt x="3066684" y="1733552"/>
                    </a:lnTo>
                    <a:lnTo>
                      <a:pt x="355730" y="1733552"/>
                    </a:lnTo>
                    <a:cubicBezTo>
                      <a:pt x="330287" y="1521885"/>
                      <a:pt x="349293" y="1526119"/>
                      <a:pt x="400050" y="1346202"/>
                    </a:cubicBezTo>
                    <a:cubicBezTo>
                      <a:pt x="266700" y="1270002"/>
                      <a:pt x="152400" y="1263652"/>
                      <a:pt x="0" y="1117602"/>
                    </a:cubicBezTo>
                    <a:lnTo>
                      <a:pt x="19050" y="939802"/>
                    </a:lnTo>
                    <a:lnTo>
                      <a:pt x="605284" y="927329"/>
                    </a:lnTo>
                    <a:lnTo>
                      <a:pt x="605284" y="258642"/>
                    </a:lnTo>
                    <a:lnTo>
                      <a:pt x="661504" y="571892"/>
                    </a:lnTo>
                    <a:lnTo>
                      <a:pt x="1042712" y="571397"/>
                    </a:lnTo>
                    <a:lnTo>
                      <a:pt x="1047474" y="477840"/>
                    </a:lnTo>
                    <a:lnTo>
                      <a:pt x="1285081" y="477840"/>
                    </a:lnTo>
                    <a:lnTo>
                      <a:pt x="1285081" y="1"/>
                    </a:lnTo>
                    <a:lnTo>
                      <a:pt x="1329240" y="1"/>
                    </a:lnTo>
                    <a:lnTo>
                      <a:pt x="1329239" y="0"/>
                    </a:lnTo>
                    <a:close/>
                  </a:path>
                </a:pathLst>
              </a:custGeom>
              <a:grpFill/>
              <a:ln w="19050">
                <a:solidFill>
                  <a:srgbClr val="1F4E7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579467" y="2361908"/>
            <a:ext cx="7817251" cy="927316"/>
            <a:chOff x="5468079" y="3279055"/>
            <a:chExt cx="5462624" cy="648000"/>
          </a:xfrm>
          <a:solidFill>
            <a:srgbClr val="1F4E79"/>
          </a:solidFill>
        </p:grpSpPr>
        <p:sp>
          <p:nvSpPr>
            <p:cNvPr id="40" name="Rectangle 39"/>
            <p:cNvSpPr/>
            <p:nvPr/>
          </p:nvSpPr>
          <p:spPr>
            <a:xfrm>
              <a:off x="54680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8617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55479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5309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0531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468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8405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342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279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0216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415341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81295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2130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06703" y="3279055"/>
              <a:ext cx="324000" cy="648000"/>
            </a:xfrm>
            <a:prstGeom prst="rect">
              <a:avLst/>
            </a:prstGeom>
            <a:grp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5411161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1" name="Rounded Rectangle 90"/>
          <p:cNvSpPr/>
          <p:nvPr/>
        </p:nvSpPr>
        <p:spPr>
          <a:xfrm>
            <a:off x="7664768" y="2361908"/>
            <a:ext cx="463658" cy="927316"/>
          </a:xfrm>
          <a:prstGeom prst="roundRect">
            <a:avLst/>
          </a:prstGeom>
          <a:solidFill>
            <a:srgbClr val="C00000"/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47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0" y="4443574"/>
            <a:ext cx="12192000" cy="1677382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Bulkheads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0" y="3831805"/>
            <a:ext cx="12192000" cy="264970"/>
          </a:xfrm>
          <a:prstGeom prst="roundRect">
            <a:avLst>
              <a:gd name="adj" fmla="val 0"/>
            </a:avLst>
          </a:prstGeom>
          <a:solidFill>
            <a:srgbClr val="233B50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592FA4-7A2F-4A4B-9F8D-D81C9370B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18036"/>
            <a:ext cx="121920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Patterns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and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Practises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05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Behaviors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  <a:p>
            <a:pPr marL="0" indent="0" algn="ctr">
              <a:buNone/>
            </a:pPr>
            <a:r>
              <a:rPr lang="sv-SE" sz="2400" b="1" i="1" dirty="0"/>
              <a:t>An </a:t>
            </a:r>
            <a:r>
              <a:rPr lang="sv-SE" sz="2400" b="1" i="1" dirty="0" err="1"/>
              <a:t>actor</a:t>
            </a:r>
            <a:r>
              <a:rPr lang="sv-SE" sz="2400" b="1" i="1" dirty="0"/>
              <a:t> </a:t>
            </a:r>
            <a:r>
              <a:rPr lang="sv-SE" sz="2400" b="1" i="1" dirty="0" err="1"/>
              <a:t>can</a:t>
            </a:r>
            <a:r>
              <a:rPr lang="sv-SE" sz="2400" b="1" i="1" dirty="0"/>
              <a:t> </a:t>
            </a:r>
            <a:r>
              <a:rPr lang="sv-SE" sz="2400" b="1" i="1" dirty="0" err="1"/>
              <a:t>decide</a:t>
            </a:r>
            <a:r>
              <a:rPr lang="sv-SE" sz="2400" b="1" i="1" dirty="0"/>
              <a:t> </a:t>
            </a:r>
            <a:r>
              <a:rPr lang="sv-SE" sz="2400" b="1" i="1" dirty="0" err="1"/>
              <a:t>how</a:t>
            </a:r>
            <a:r>
              <a:rPr lang="sv-SE" sz="2400" b="1" i="1" dirty="0"/>
              <a:t> to </a:t>
            </a:r>
            <a:r>
              <a:rPr lang="sv-SE" sz="2400" b="1" i="1" dirty="0" err="1"/>
              <a:t>handle</a:t>
            </a:r>
            <a:r>
              <a:rPr lang="sv-SE" sz="2400" b="1" i="1" dirty="0"/>
              <a:t> the </a:t>
            </a:r>
            <a:r>
              <a:rPr lang="sv-SE" sz="2400" b="1" i="1" dirty="0" err="1"/>
              <a:t>next</a:t>
            </a:r>
            <a:r>
              <a:rPr lang="sv-SE" sz="2400" b="1" i="1" dirty="0"/>
              <a:t> </a:t>
            </a:r>
            <a:r>
              <a:rPr lang="sv-SE" sz="2400" b="1" i="1" dirty="0" err="1"/>
              <a:t>message</a:t>
            </a:r>
            <a:endParaRPr lang="sv-SE" sz="2400" b="1" i="1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3978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Behaviors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Imagine</a:t>
            </a:r>
            <a:r>
              <a:rPr lang="sv-SE" dirty="0"/>
              <a:t> a game like World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Warcraft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A </a:t>
            </a:r>
            <a:r>
              <a:rPr lang="sv-SE" dirty="0" err="1"/>
              <a:t>character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in different </a:t>
            </a:r>
            <a:r>
              <a:rPr lang="sv-SE" dirty="0" err="1"/>
              <a:t>states</a:t>
            </a:r>
            <a:r>
              <a:rPr lang="sv-SE" dirty="0"/>
              <a:t>.</a:t>
            </a:r>
          </a:p>
          <a:p>
            <a:pPr marL="0" indent="0">
              <a:buNone/>
            </a:pP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Alive</a:t>
            </a:r>
            <a:r>
              <a:rPr lang="sv-SE" dirty="0"/>
              <a:t>, </a:t>
            </a:r>
            <a:r>
              <a:rPr lang="sv-SE" dirty="0" err="1"/>
              <a:t>Dead</a:t>
            </a:r>
            <a:r>
              <a:rPr lang="sv-SE" dirty="0"/>
              <a:t> or </a:t>
            </a:r>
            <a:r>
              <a:rPr lang="sv-SE" dirty="0" err="1"/>
              <a:t>even</a:t>
            </a:r>
            <a:r>
              <a:rPr lang="sv-SE" dirty="0"/>
              <a:t> </a:t>
            </a:r>
            <a:r>
              <a:rPr lang="sv-SE" dirty="0" err="1"/>
              <a:t>intoxicated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 err="1"/>
              <a:t>While</a:t>
            </a:r>
            <a:r>
              <a:rPr lang="sv-SE" dirty="0"/>
              <a:t> in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states</a:t>
            </a:r>
            <a:r>
              <a:rPr lang="sv-SE" dirty="0"/>
              <a:t>, the </a:t>
            </a:r>
            <a:r>
              <a:rPr lang="sv-SE" dirty="0" err="1"/>
              <a:t>character</a:t>
            </a:r>
            <a:r>
              <a:rPr lang="sv-SE" dirty="0"/>
              <a:t> </a:t>
            </a:r>
            <a:r>
              <a:rPr lang="sv-SE" dirty="0" err="1"/>
              <a:t>reacts</a:t>
            </a:r>
            <a:r>
              <a:rPr lang="sv-SE" dirty="0"/>
              <a:t> </a:t>
            </a:r>
            <a:r>
              <a:rPr lang="sv-SE" dirty="0" err="1"/>
              <a:t>differently</a:t>
            </a:r>
            <a:r>
              <a:rPr lang="sv-SE" dirty="0"/>
              <a:t> to input.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8340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FE7637C-37F0-8642-805E-E4B936E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52ED83D-EEE6-5E4E-8EF6-DD5D5EB8B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A router is an ’</a:t>
            </a:r>
            <a:r>
              <a:rPr lang="sv-SE" dirty="0" err="1"/>
              <a:t>actor</a:t>
            </a:r>
            <a:r>
              <a:rPr lang="sv-SE" dirty="0"/>
              <a:t>-like’ </a:t>
            </a:r>
            <a:r>
              <a:rPr lang="sv-SE" dirty="0" err="1"/>
              <a:t>object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to route </a:t>
            </a:r>
            <a:r>
              <a:rPr lang="sv-SE" dirty="0" err="1"/>
              <a:t>messages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A3F3DFB-938A-8D43-B398-B3C4D21B1412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346C74E4-6FC4-934B-8D97-2837AEF9753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554D6B77-CD27-3D49-8593-80287A81F530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F89A540-5396-1F43-ABAE-635015CE54D8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A8A0858-9D9A-504D-998F-D5A89418004A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B4B774-2E36-E342-BAA3-09239F21A11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D2CD3-E9B1-6748-A58C-F058F0CC2F58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AA57680-2517-894D-9EEA-CE5B5E6B8EC2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358731E-23A2-F441-8245-9F5627B9964A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8E4A57B-7FD4-2045-955F-22D3E58D32BE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265C5D3-CE75-BD4C-8762-00921BB405A9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538544-3BE1-964C-9CE7-7D471574CB67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B264FE3E-35AA-7B44-B575-34A20AB7B2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Rounded Rectangle 8">
            <a:extLst>
              <a:ext uri="{FF2B5EF4-FFF2-40B4-BE49-F238E27FC236}">
                <a16:creationId xmlns:a16="http://schemas.microsoft.com/office/drawing/2014/main" id="{2F15BA48-3968-B545-B189-74865B66ABFF}"/>
              </a:ext>
            </a:extLst>
          </p:cNvPr>
          <p:cNvSpPr/>
          <p:nvPr/>
        </p:nvSpPr>
        <p:spPr>
          <a:xfrm>
            <a:off x="5019207" y="4134589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EA805FDC-6DB4-734F-858A-89587C5F665B}"/>
              </a:ext>
            </a:extLst>
          </p:cNvPr>
          <p:cNvSpPr/>
          <p:nvPr/>
        </p:nvSpPr>
        <p:spPr>
          <a:xfrm>
            <a:off x="3385989" y="5434161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to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97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1F782E8-4DB6-4E4C-9EB6-1938F3FA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Group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093806-5D0D-D24E-85B1-EECC53A6F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Group router is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want</a:t>
            </a:r>
            <a:r>
              <a:rPr lang="sv-SE" dirty="0"/>
              <a:t> to route to </a:t>
            </a:r>
            <a:r>
              <a:rPr lang="sv-SE" dirty="0" err="1"/>
              <a:t>messages</a:t>
            </a:r>
            <a:r>
              <a:rPr lang="sv-SE" dirty="0"/>
              <a:t> to a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existing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BC86CD2F-2CF4-2B4D-9CB6-4D28503634C9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B44414B4-50E0-6C43-8068-BD0423683C2C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49DBF6-DB09-F84B-A26C-151DF0337124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DD66A7-7D01-0141-A6B0-8BEA10BD2B46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06D8C480-437E-B347-9DC8-0D6DBF3D50F1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A96DBCE0-355A-EB4C-B4EC-D75E5168A105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C1F3BCF7-CDFE-B34A-BDB8-BF66F472A435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6" name="Rounded Rectangle 19">
            <a:extLst>
              <a:ext uri="{FF2B5EF4-FFF2-40B4-BE49-F238E27FC236}">
                <a16:creationId xmlns:a16="http://schemas.microsoft.com/office/drawing/2014/main" id="{E56952D5-8C10-5D49-8399-974763F1D152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8" name="Oval Callout 20">
            <a:extLst>
              <a:ext uri="{FF2B5EF4-FFF2-40B4-BE49-F238E27FC236}">
                <a16:creationId xmlns:a16="http://schemas.microsoft.com/office/drawing/2014/main" id="{9CAAC774-57A6-6341-9980-78B0BB06223A}"/>
              </a:ext>
            </a:extLst>
          </p:cNvPr>
          <p:cNvSpPr/>
          <p:nvPr/>
        </p:nvSpPr>
        <p:spPr>
          <a:xfrm>
            <a:off x="5153134" y="5750073"/>
            <a:ext cx="2084081" cy="742802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12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FD17B8-775E-3C4F-8EDF-4D79C07B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Pool Routers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EE01259-F904-8F4F-89A4-0EE59520B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Pool Routers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just </a:t>
            </a:r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have</a:t>
            </a:r>
            <a:r>
              <a:rPr lang="sv-SE" dirty="0"/>
              <a:t> a </a:t>
            </a:r>
            <a:r>
              <a:rPr lang="sv-SE" dirty="0" err="1"/>
              <a:t>managed</a:t>
            </a:r>
            <a:r>
              <a:rPr lang="sv-SE" dirty="0"/>
              <a:t> pool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workers</a:t>
            </a:r>
            <a:r>
              <a:rPr lang="sv-SE" dirty="0"/>
              <a:t>.</a:t>
            </a:r>
          </a:p>
        </p:txBody>
      </p:sp>
      <p:cxnSp>
        <p:nvCxnSpPr>
          <p:cNvPr id="4" name="Elbow Connector 4">
            <a:extLst>
              <a:ext uri="{FF2B5EF4-FFF2-40B4-BE49-F238E27FC236}">
                <a16:creationId xmlns:a16="http://schemas.microsoft.com/office/drawing/2014/main" id="{CD33DDA5-3D4F-E547-A29A-D7A086F03AB8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4924729" y="4322902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5">
            <a:extLst>
              <a:ext uri="{FF2B5EF4-FFF2-40B4-BE49-F238E27FC236}">
                <a16:creationId xmlns:a16="http://schemas.microsoft.com/office/drawing/2014/main" id="{856C2B37-78E1-034B-BB97-A6BFD1BB4BB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4924729" y="3727339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F380503B-6DAE-234E-9031-D3002FFECB52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924729" y="4322902"/>
            <a:ext cx="1668160" cy="7315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7">
            <a:extLst>
              <a:ext uri="{FF2B5EF4-FFF2-40B4-BE49-F238E27FC236}">
                <a16:creationId xmlns:a16="http://schemas.microsoft.com/office/drawing/2014/main" id="{45811F5C-3468-E54E-9F09-974918FC951C}"/>
              </a:ext>
            </a:extLst>
          </p:cNvPr>
          <p:cNvCxnSpPr/>
          <p:nvPr/>
        </p:nvCxnSpPr>
        <p:spPr>
          <a:xfrm>
            <a:off x="1351005" y="4330217"/>
            <a:ext cx="2165053" cy="0"/>
          </a:xfrm>
          <a:prstGeom prst="straightConnector1">
            <a:avLst/>
          </a:prstGeom>
          <a:ln w="63500" cap="rnd">
            <a:solidFill>
              <a:srgbClr val="59EC9F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CA64F734-0714-2544-8826-614B031F6AB7}"/>
              </a:ext>
            </a:extLst>
          </p:cNvPr>
          <p:cNvSpPr/>
          <p:nvPr/>
        </p:nvSpPr>
        <p:spPr>
          <a:xfrm>
            <a:off x="3516058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A982B308-BA22-5745-AED3-76B6478BEB41}"/>
              </a:ext>
            </a:extLst>
          </p:cNvPr>
          <p:cNvSpPr/>
          <p:nvPr/>
        </p:nvSpPr>
        <p:spPr>
          <a:xfrm>
            <a:off x="6592890" y="3477600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10" name="Rounded Rectangle 18">
            <a:extLst>
              <a:ext uri="{FF2B5EF4-FFF2-40B4-BE49-F238E27FC236}">
                <a16:creationId xmlns:a16="http://schemas.microsoft.com/office/drawing/2014/main" id="{41964E0F-E3C7-214B-AF44-B2162B3ECDC1}"/>
              </a:ext>
            </a:extLst>
          </p:cNvPr>
          <p:cNvSpPr/>
          <p:nvPr/>
        </p:nvSpPr>
        <p:spPr>
          <a:xfrm>
            <a:off x="6592889" y="408047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E47AD730-5BBB-5045-8BE1-6BBA03FA0DA3}"/>
              </a:ext>
            </a:extLst>
          </p:cNvPr>
          <p:cNvSpPr/>
          <p:nvPr/>
        </p:nvSpPr>
        <p:spPr>
          <a:xfrm>
            <a:off x="6592888" y="467999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sp>
        <p:nvSpPr>
          <p:cNvPr id="12" name="Oval Callout 20">
            <a:extLst>
              <a:ext uri="{FF2B5EF4-FFF2-40B4-BE49-F238E27FC236}">
                <a16:creationId xmlns:a16="http://schemas.microsoft.com/office/drawing/2014/main" id="{53AC1968-E7B9-2648-B807-2DD4CE49A18E}"/>
              </a:ext>
            </a:extLst>
          </p:cNvPr>
          <p:cNvSpPr/>
          <p:nvPr/>
        </p:nvSpPr>
        <p:spPr>
          <a:xfrm>
            <a:off x="4890952" y="5724525"/>
            <a:ext cx="2503290" cy="768350"/>
          </a:xfrm>
          <a:prstGeom prst="wedgeEllipseCallout">
            <a:avLst>
              <a:gd name="adj1" fmla="val 24617"/>
              <a:gd name="adj2" fmla="val -14301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router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40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920C9D-6067-CD44-AD4D-0928364D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Round Robin </a:t>
            </a:r>
            <a:r>
              <a:rPr lang="sv-SE" dirty="0" err="1"/>
              <a:t>Routing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4374558-EC8C-774E-B9AB-9B585A0B9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Round </a:t>
            </a:r>
            <a:r>
              <a:rPr lang="sv-SE" dirty="0" err="1"/>
              <a:t>robin</a:t>
            </a:r>
            <a:r>
              <a:rPr lang="sv-SE" dirty="0"/>
              <a:t> </a:t>
            </a:r>
            <a:r>
              <a:rPr lang="sv-SE" dirty="0" err="1"/>
              <a:t>routing</a:t>
            </a:r>
            <a:r>
              <a:rPr lang="sv-SE" dirty="0"/>
              <a:t>, as the </a:t>
            </a:r>
            <a:r>
              <a:rPr lang="sv-SE" dirty="0" err="1"/>
              <a:t>name</a:t>
            </a:r>
            <a:r>
              <a:rPr lang="sv-SE" dirty="0"/>
              <a:t> </a:t>
            </a:r>
            <a:r>
              <a:rPr lang="sv-SE" dirty="0" err="1"/>
              <a:t>implies</a:t>
            </a:r>
            <a:r>
              <a:rPr lang="sv-SE" dirty="0"/>
              <a:t>, </a:t>
            </a:r>
            <a:r>
              <a:rPr lang="sv-SE" dirty="0" err="1"/>
              <a:t>allow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to pass </a:t>
            </a:r>
            <a:r>
              <a:rPr lang="sv-SE" dirty="0" err="1"/>
              <a:t>messages</a:t>
            </a:r>
            <a:r>
              <a:rPr lang="sv-SE" dirty="0"/>
              <a:t> in a round </a:t>
            </a:r>
            <a:r>
              <a:rPr lang="sv-SE" dirty="0" err="1"/>
              <a:t>robin</a:t>
            </a:r>
            <a:r>
              <a:rPr lang="sv-SE" dirty="0"/>
              <a:t> fashion to the </a:t>
            </a:r>
            <a:r>
              <a:rPr lang="sv-SE" dirty="0" err="1"/>
              <a:t>target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 err="1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B15EBD4D-FB78-124E-983B-FAE60DFA609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653C7703-0638-CC43-8496-3CEBA022768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04A289B8-F164-5242-9871-B2C67B60DECE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5DA76E7-004B-8043-AC64-C7D30EF36719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648BB9-ADB2-EC40-BAD1-1CB1A2DF1B67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9DC833D-6382-1049-97B2-000E5AF02D49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D22939E-7C9D-F148-8261-4C3A39791F24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2DA9A2-D000-4A47-90D7-B1D7CE5B9589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F492110-7892-B449-AFEB-206BE0167D55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CD62A0C-32C8-1A42-AC59-4A13892A1052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B1BE843-A1B0-0D44-9AEE-605D8BC12D65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6A75710-3231-D149-BE4D-2DDCF996AC43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FEB2AB0-433E-7344-A985-353F0A557095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F9E952-B012-5545-B281-4DB2C48C16B3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34579DF-846D-7343-967B-79038382F945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654931-99B0-8A48-A4E2-83979ECBC320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75D35E6-CFE8-B14B-A64A-2F92D2B064C2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D05DC37-1818-8A42-8323-B7AB9A90D053}"/>
              </a:ext>
            </a:extLst>
          </p:cNvPr>
          <p:cNvSpPr/>
          <p:nvPr/>
        </p:nvSpPr>
        <p:spPr>
          <a:xfrm>
            <a:off x="8839822" y="3569196"/>
            <a:ext cx="1749520" cy="607669"/>
          </a:xfrm>
          <a:prstGeom prst="wedgeEllipseCallout">
            <a:avLst>
              <a:gd name="adj1" fmla="val -60782"/>
              <a:gd name="adj2" fmla="val -603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24EC401B-8F3F-714C-9B1B-DBEE51B03A03}"/>
              </a:ext>
            </a:extLst>
          </p:cNvPr>
          <p:cNvSpPr/>
          <p:nvPr/>
        </p:nvSpPr>
        <p:spPr>
          <a:xfrm>
            <a:off x="8839822" y="4501295"/>
            <a:ext cx="1749520" cy="607669"/>
          </a:xfrm>
          <a:prstGeom prst="wedgeEllipseCallout">
            <a:avLst>
              <a:gd name="adj1" fmla="val -62140"/>
              <a:gd name="adj2" fmla="val -3030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 Or down!</a:t>
            </a:r>
          </a:p>
        </p:txBody>
      </p:sp>
    </p:spTree>
    <p:extLst>
      <p:ext uri="{BB962C8B-B14F-4D97-AF65-F5344CB8AC3E}">
        <p14:creationId xmlns:p14="http://schemas.microsoft.com/office/powerpoint/2010/main" val="4084753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4BB466-84DB-9744-8BC7-45BBEA5C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Routing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27B9E0F-D291-7047-AA7B-5FA8651A8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For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message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send</a:t>
            </a:r>
            <a:r>
              <a:rPr lang="sv-SE" dirty="0"/>
              <a:t> to the router, it </a:t>
            </a:r>
            <a:r>
              <a:rPr lang="sv-SE" dirty="0" err="1"/>
              <a:t>will</a:t>
            </a:r>
            <a:r>
              <a:rPr lang="sv-SE" dirty="0"/>
              <a:t> pick a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target</a:t>
            </a:r>
            <a:r>
              <a:rPr lang="sv-SE" dirty="0"/>
              <a:t> to </a:t>
            </a:r>
            <a:r>
              <a:rPr lang="sv-SE" dirty="0" err="1"/>
              <a:t>send</a:t>
            </a:r>
            <a:r>
              <a:rPr lang="sv-SE" dirty="0"/>
              <a:t> the </a:t>
            </a:r>
            <a:r>
              <a:rPr lang="sv-SE" dirty="0" err="1"/>
              <a:t>message</a:t>
            </a:r>
            <a:r>
              <a:rPr lang="sv-SE" dirty="0"/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2707709C-9148-384D-8270-F56F087FA05A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F59E5E84-D55B-514E-860A-CB5AB9F9FD1C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6252CE7A-46E8-744D-8D0B-12C89958DF64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0B98F8A-EFF5-E442-AE8D-3DC7ED4B79D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076E5A-F76B-9643-BD29-1E879D139F1C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DDB643-0C4E-E842-9F40-83F3C40EBB60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5C57C2-A893-6649-B76E-83F3E8E3A23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C379E7-8810-0A4E-A388-2BAA884A1F98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E871833-3DE5-C447-B378-AAE7D4079D77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46F853-9C32-144F-90E0-0EA481EA7076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EC022ED-668C-2249-B28B-4AE2DFD3690B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86EA79-4A4C-9A4B-B5F4-23AC525960D7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F68C01C-F95A-6045-81DE-6B6B2B41112A}"/>
                </a:ext>
              </a:extLst>
            </p:cNvPr>
            <p:cNvSpPr/>
            <p:nvPr/>
          </p:nvSpPr>
          <p:spPr>
            <a:xfrm>
              <a:off x="5483310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2390977-DC35-6541-B5D1-59482092FEFB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71DB1B4-5A8A-804B-8DB9-ADB2B4727CD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595001-4175-0D4B-90BB-4B666669149C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6232967-A959-EA4D-808F-1AF606CADCBF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73A4C316-A3CA-FF4D-909F-9FAB03DBB1AE}"/>
              </a:ext>
            </a:extLst>
          </p:cNvPr>
          <p:cNvSpPr/>
          <p:nvPr/>
        </p:nvSpPr>
        <p:spPr>
          <a:xfrm>
            <a:off x="4324884" y="5393987"/>
            <a:ext cx="1749520" cy="607669"/>
          </a:xfrm>
          <a:prstGeom prst="wedgeEllipseCallout">
            <a:avLst>
              <a:gd name="adj1" fmla="val 22750"/>
              <a:gd name="adj2" fmla="val -144362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22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EC8FD-130B-294C-8BC6-F29085DC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Broadcast </a:t>
            </a:r>
            <a:r>
              <a:rPr lang="sv-SE" dirty="0" err="1"/>
              <a:t>Routng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4ABF50D-2D05-F543-BD0A-F770D168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This</a:t>
            </a:r>
            <a:r>
              <a:rPr lang="sv-SE" dirty="0"/>
              <a:t> router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send</a:t>
            </a:r>
            <a:r>
              <a:rPr lang="sv-SE" dirty="0"/>
              <a:t>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message</a:t>
            </a:r>
            <a:r>
              <a:rPr lang="sv-SE" dirty="0"/>
              <a:t> to all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target</a:t>
            </a:r>
            <a:r>
              <a:rPr lang="sv-SE" dirty="0"/>
              <a:t> </a:t>
            </a:r>
            <a:r>
              <a:rPr lang="sv-SE" dirty="0" err="1"/>
              <a:t>actors</a:t>
            </a:r>
            <a:r>
              <a:rPr lang="sv-SE" dirty="0"/>
              <a:t>.</a:t>
            </a:r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E12C55D3-CCEB-0C41-AA5E-999D5E6B85C2}"/>
              </a:ext>
            </a:extLst>
          </p:cNvPr>
          <p:cNvGrpSpPr/>
          <p:nvPr/>
        </p:nvGrpSpPr>
        <p:grpSpPr>
          <a:xfrm>
            <a:off x="2362701" y="3477600"/>
            <a:ext cx="5638860" cy="1701873"/>
            <a:chOff x="2362701" y="2396288"/>
            <a:chExt cx="5638860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A4D997C6-ACDC-D94C-9AB4-94E58525310F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262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74FC651D-8E94-3A48-BC1F-63199112AF36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A256DBA-7A37-7547-870D-CE3D9603B1AF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652A93-317B-4E47-B86D-23BC6EB3D484}"/>
                </a:ext>
              </a:extLst>
            </p:cNvPr>
            <p:cNvCxnSpPr/>
            <p:nvPr/>
          </p:nvCxnSpPr>
          <p:spPr>
            <a:xfrm>
              <a:off x="2515163" y="3248905"/>
              <a:ext cx="1000895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C56C9D-39D4-4247-9AB1-B1700D8B2DCB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E5BAFE-8162-A044-A611-2456752C26F0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CB5B320-7AAF-3641-B86F-D5C556968F1C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E4E46C7-E2BD-364C-89E8-820D71F93BED}"/>
                </a:ext>
              </a:extLst>
            </p:cNvPr>
            <p:cNvSpPr/>
            <p:nvPr/>
          </p:nvSpPr>
          <p:spPr>
            <a:xfrm>
              <a:off x="5497726" y="2444882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56BD8C-CFAC-FF45-A1D2-E8D2DE9DDE1F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E83BC82-F050-214C-835F-C447759CA7E2}"/>
                </a:ext>
              </a:extLst>
            </p:cNvPr>
            <p:cNvSpPr/>
            <p:nvPr/>
          </p:nvSpPr>
          <p:spPr>
            <a:xfrm>
              <a:off x="5497726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49A4C0-351F-B640-BBED-EEBC2E10A751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1D039B-DE58-2548-BE11-65FFE0FCEAAF}"/>
                </a:ext>
              </a:extLst>
            </p:cNvPr>
            <p:cNvSpPr/>
            <p:nvPr/>
          </p:nvSpPr>
          <p:spPr>
            <a:xfrm>
              <a:off x="5497726" y="3657605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1044459-D5FE-DC4E-B49C-9D3CBE57141D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B0A3446-862F-B14E-A4CD-6C5FAC094AAB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E5DAC9D-1FFD-464A-9ABF-13ECD9180B66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9CD1495-BA70-724B-A61C-068D16DFAEAF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</p:grp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B6E8B227-460F-F24E-BE62-04F027339A5F}"/>
              </a:ext>
            </a:extLst>
          </p:cNvPr>
          <p:cNvSpPr/>
          <p:nvPr/>
        </p:nvSpPr>
        <p:spPr>
          <a:xfrm>
            <a:off x="2362701" y="2990445"/>
            <a:ext cx="2492319" cy="658817"/>
          </a:xfrm>
          <a:prstGeom prst="wedgeEllipseCallout">
            <a:avLst>
              <a:gd name="adj1" fmla="val 14672"/>
              <a:gd name="adj2" fmla="val 7145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Notifies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”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799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Consistent</a:t>
            </a:r>
            <a:r>
              <a:rPr lang="sv-SE" dirty="0"/>
              <a:t> </a:t>
            </a:r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Routing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BA94A2B-053F-FD43-9EB4-2A01F7B3D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This</a:t>
            </a:r>
            <a:r>
              <a:rPr lang="sv-SE" dirty="0"/>
              <a:t> router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compute</a:t>
            </a:r>
            <a:r>
              <a:rPr lang="sv-SE" dirty="0"/>
              <a:t> a </a:t>
            </a:r>
            <a:r>
              <a:rPr lang="sv-SE" dirty="0" err="1"/>
              <a:t>hash</a:t>
            </a:r>
            <a:r>
              <a:rPr lang="sv-SE" dirty="0"/>
              <a:t> from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message</a:t>
            </a:r>
            <a:r>
              <a:rPr lang="sv-SE" dirty="0"/>
              <a:t> sent to it, and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to </a:t>
            </a:r>
            <a:r>
              <a:rPr lang="sv-SE" dirty="0" err="1"/>
              <a:t>select</a:t>
            </a:r>
            <a:r>
              <a:rPr lang="sv-SE" dirty="0"/>
              <a:t> the </a:t>
            </a:r>
            <a:r>
              <a:rPr lang="sv-SE" dirty="0" err="1"/>
              <a:t>target</a:t>
            </a:r>
            <a:r>
              <a:rPr lang="sv-SE" dirty="0"/>
              <a:t> </a:t>
            </a:r>
            <a:r>
              <a:rPr lang="sv-SE" dirty="0" err="1"/>
              <a:t>actor</a:t>
            </a:r>
            <a:r>
              <a:rPr lang="sv-SE" dirty="0"/>
              <a:t> to </a:t>
            </a:r>
            <a:r>
              <a:rPr lang="sv-SE" dirty="0" err="1"/>
              <a:t>send</a:t>
            </a:r>
            <a:r>
              <a:rPr lang="sv-SE" dirty="0"/>
              <a:t> the </a:t>
            </a:r>
            <a:r>
              <a:rPr lang="sv-SE" dirty="0" err="1"/>
              <a:t>message</a:t>
            </a:r>
            <a:r>
              <a:rPr lang="sv-SE" dirty="0"/>
              <a:t> to.</a:t>
            </a:r>
          </a:p>
        </p:txBody>
      </p:sp>
      <p:grpSp>
        <p:nvGrpSpPr>
          <p:cNvPr id="4" name="Group 1">
            <a:extLst>
              <a:ext uri="{FF2B5EF4-FFF2-40B4-BE49-F238E27FC236}">
                <a16:creationId xmlns:a16="http://schemas.microsoft.com/office/drawing/2014/main" id="{42DFB7B2-EA46-4949-80DF-0158CC9B7069}"/>
              </a:ext>
            </a:extLst>
          </p:cNvPr>
          <p:cNvGrpSpPr/>
          <p:nvPr/>
        </p:nvGrpSpPr>
        <p:grpSpPr>
          <a:xfrm>
            <a:off x="1351005" y="3477600"/>
            <a:ext cx="6650556" cy="1701873"/>
            <a:chOff x="1351005" y="2396288"/>
            <a:chExt cx="6650556" cy="1701873"/>
          </a:xfrm>
        </p:grpSpPr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55CA3764-F876-024F-B834-706FE7B574D8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>
              <a:off x="4924729" y="3241590"/>
              <a:ext cx="1668159" cy="606832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C01E8DDD-7DFD-0747-B91A-5B2FD220A646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 flipV="1">
              <a:off x="4924729" y="2646027"/>
              <a:ext cx="1668161" cy="595563"/>
            </a:xfrm>
            <a:prstGeom prst="bentConnector3">
              <a:avLst>
                <a:gd name="adj1" fmla="val 13457"/>
              </a:avLst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029324-6093-0C4E-9EB4-D25F816CD5D3}"/>
                </a:ext>
              </a:extLst>
            </p:cNvPr>
            <p:cNvCxnSpPr>
              <a:stCxn id="17" idx="3"/>
              <a:endCxn id="19" idx="1"/>
            </p:cNvCxnSpPr>
            <p:nvPr/>
          </p:nvCxnSpPr>
          <p:spPr>
            <a:xfrm>
              <a:off x="4924729" y="3241590"/>
              <a:ext cx="1668160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B0735CD-D8C3-224C-9995-973DAD654793}"/>
                </a:ext>
              </a:extLst>
            </p:cNvPr>
            <p:cNvCxnSpPr/>
            <p:nvPr/>
          </p:nvCxnSpPr>
          <p:spPr>
            <a:xfrm>
              <a:off x="1351005" y="3248905"/>
              <a:ext cx="2165053" cy="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48AD5CB-415B-7146-AB71-97B6C6F2A4A8}"/>
                </a:ext>
              </a:extLst>
            </p:cNvPr>
            <p:cNvSpPr/>
            <p:nvPr/>
          </p:nvSpPr>
          <p:spPr>
            <a:xfrm>
              <a:off x="2805452" y="3061481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69A8CF-881D-F140-B366-5730B6C0DDAC}"/>
                </a:ext>
              </a:extLst>
            </p:cNvPr>
            <p:cNvSpPr/>
            <p:nvPr/>
          </p:nvSpPr>
          <p:spPr>
            <a:xfrm>
              <a:off x="2362701" y="305991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E8AA49-2D0D-234A-9CB2-B2460147DA84}"/>
                </a:ext>
              </a:extLst>
            </p:cNvPr>
            <p:cNvSpPr/>
            <p:nvPr/>
          </p:nvSpPr>
          <p:spPr>
            <a:xfrm>
              <a:off x="5940477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51A9EC-D01D-7345-8DEB-104B608978C2}"/>
                </a:ext>
              </a:extLst>
            </p:cNvPr>
            <p:cNvSpPr/>
            <p:nvPr/>
          </p:nvSpPr>
          <p:spPr>
            <a:xfrm>
              <a:off x="5940477" y="3054839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020B416-46DF-684B-93A3-8709A71F4084}"/>
                </a:ext>
              </a:extLst>
            </p:cNvPr>
            <p:cNvSpPr/>
            <p:nvPr/>
          </p:nvSpPr>
          <p:spPr>
            <a:xfrm>
              <a:off x="5940477" y="365916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25C9F54-7D4E-B04C-B019-3762727665CD}"/>
                </a:ext>
              </a:extLst>
            </p:cNvPr>
            <p:cNvSpPr/>
            <p:nvPr/>
          </p:nvSpPr>
          <p:spPr>
            <a:xfrm>
              <a:off x="1919950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0E3CDE8-C50B-CD4C-8F72-930E1AD07144}"/>
                </a:ext>
              </a:extLst>
            </p:cNvPr>
            <p:cNvSpPr/>
            <p:nvPr/>
          </p:nvSpPr>
          <p:spPr>
            <a:xfrm>
              <a:off x="1477199" y="3053277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AF13B45-AEB5-D34F-872A-9B3586259968}"/>
                </a:ext>
              </a:extLst>
            </p:cNvPr>
            <p:cNvSpPr/>
            <p:nvPr/>
          </p:nvSpPr>
          <p:spPr>
            <a:xfrm>
              <a:off x="5486772" y="2446444"/>
              <a:ext cx="267855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7D109F-E10E-0044-918A-65B5E87CC120}"/>
                </a:ext>
              </a:extLst>
            </p:cNvPr>
            <p:cNvSpPr/>
            <p:nvPr/>
          </p:nvSpPr>
          <p:spPr>
            <a:xfrm>
              <a:off x="3516058" y="2991851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F4B7447-24D4-9C41-87CA-FEF5EABCA28A}"/>
                </a:ext>
              </a:extLst>
            </p:cNvPr>
            <p:cNvSpPr/>
            <p:nvPr/>
          </p:nvSpPr>
          <p:spPr>
            <a:xfrm>
              <a:off x="6592890" y="2396288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36EC8A7-A96B-334F-9DB2-15304F8DE05A}"/>
                </a:ext>
              </a:extLst>
            </p:cNvPr>
            <p:cNvSpPr/>
            <p:nvPr/>
          </p:nvSpPr>
          <p:spPr>
            <a:xfrm>
              <a:off x="6592889" y="2999166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Routee2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C294851-DDE7-CA4C-869A-1C28461267D9}"/>
                </a:ext>
              </a:extLst>
            </p:cNvPr>
            <p:cNvSpPr/>
            <p:nvPr/>
          </p:nvSpPr>
          <p:spPr>
            <a:xfrm>
              <a:off x="6592888" y="3598683"/>
              <a:ext cx="1408671" cy="499478"/>
            </a:xfrm>
            <a:prstGeom prst="roundRect">
              <a:avLst>
                <a:gd name="adj" fmla="val 6176"/>
              </a:avLst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Routee3</a:t>
              </a:r>
            </a:p>
          </p:txBody>
        </p:sp>
      </p:grpSp>
      <p:sp>
        <p:nvSpPr>
          <p:cNvPr id="21" name="Oval Callout 21">
            <a:extLst>
              <a:ext uri="{FF2B5EF4-FFF2-40B4-BE49-F238E27FC236}">
                <a16:creationId xmlns:a16="http://schemas.microsoft.com/office/drawing/2014/main" id="{C9799465-4E5C-3C40-9F21-B54E0E830E98}"/>
              </a:ext>
            </a:extLst>
          </p:cNvPr>
          <p:cNvSpPr/>
          <p:nvPr/>
        </p:nvSpPr>
        <p:spPr>
          <a:xfrm>
            <a:off x="3148216" y="5234333"/>
            <a:ext cx="2792261" cy="1129381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Affinity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 and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060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5716F7-1387-884F-ABBE-C760698D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Consistent</a:t>
            </a:r>
            <a:r>
              <a:rPr lang="sv-SE" dirty="0"/>
              <a:t> </a:t>
            </a:r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Routing</a:t>
            </a:r>
            <a:endParaRPr lang="sv-SE" dirty="0"/>
          </a:p>
        </p:txBody>
      </p:sp>
      <p:sp>
        <p:nvSpPr>
          <p:cNvPr id="24" name="Oval Callout 49">
            <a:extLst>
              <a:ext uri="{FF2B5EF4-FFF2-40B4-BE49-F238E27FC236}">
                <a16:creationId xmlns:a16="http://schemas.microsoft.com/office/drawing/2014/main" id="{E738C816-3813-5043-B5BA-0A15B4904920}"/>
              </a:ext>
            </a:extLst>
          </p:cNvPr>
          <p:cNvSpPr/>
          <p:nvPr/>
        </p:nvSpPr>
        <p:spPr>
          <a:xfrm>
            <a:off x="4092235" y="1999257"/>
            <a:ext cx="2531248" cy="895679"/>
          </a:xfrm>
          <a:prstGeom prst="wedgeEllipseCallout">
            <a:avLst>
              <a:gd name="adj1" fmla="val 71467"/>
              <a:gd name="adj2" fmla="val 2680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hash of 123 to routee1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8E512045-7B05-244F-9E0C-FFEFE10169EB}"/>
              </a:ext>
            </a:extLst>
          </p:cNvPr>
          <p:cNvGrpSpPr/>
          <p:nvPr/>
        </p:nvGrpSpPr>
        <p:grpSpPr>
          <a:xfrm>
            <a:off x="9453890" y="3042899"/>
            <a:ext cx="618093" cy="2654354"/>
            <a:chOff x="9454230" y="2476589"/>
            <a:chExt cx="437638" cy="2654354"/>
          </a:xfrm>
        </p:grpSpPr>
        <p:cxnSp>
          <p:nvCxnSpPr>
            <p:cNvPr id="66" name="Straight Arrow Connector 43">
              <a:extLst>
                <a:ext uri="{FF2B5EF4-FFF2-40B4-BE49-F238E27FC236}">
                  <a16:creationId xmlns:a16="http://schemas.microsoft.com/office/drawing/2014/main" id="{197437C5-190F-5D4B-950F-CA5D3FE3C37B}"/>
                </a:ext>
              </a:extLst>
            </p:cNvPr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44">
              <a:extLst>
                <a:ext uri="{FF2B5EF4-FFF2-40B4-BE49-F238E27FC236}">
                  <a16:creationId xmlns:a16="http://schemas.microsoft.com/office/drawing/2014/main" id="{98FCBABF-79AC-AE45-BC56-A70DD3223D5F}"/>
                </a:ext>
              </a:extLst>
            </p:cNvPr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45">
              <a:extLst>
                <a:ext uri="{FF2B5EF4-FFF2-40B4-BE49-F238E27FC236}">
                  <a16:creationId xmlns:a16="http://schemas.microsoft.com/office/drawing/2014/main" id="{B42D7A85-C216-DE46-BCA3-597072424128}"/>
                </a:ext>
              </a:extLst>
            </p:cNvPr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48">
            <a:extLst>
              <a:ext uri="{FF2B5EF4-FFF2-40B4-BE49-F238E27FC236}">
                <a16:creationId xmlns:a16="http://schemas.microsoft.com/office/drawing/2014/main" id="{B706FCFE-C0F9-5144-A67A-F0BD69F76393}"/>
              </a:ext>
            </a:extLst>
          </p:cNvPr>
          <p:cNvCxnSpPr/>
          <p:nvPr/>
        </p:nvCxnSpPr>
        <p:spPr>
          <a:xfrm>
            <a:off x="4978406" y="434003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46">
            <a:extLst>
              <a:ext uri="{FF2B5EF4-FFF2-40B4-BE49-F238E27FC236}">
                <a16:creationId xmlns:a16="http://schemas.microsoft.com/office/drawing/2014/main" id="{DE25B25C-57B2-D34B-A300-95A28838C271}"/>
              </a:ext>
            </a:extLst>
          </p:cNvPr>
          <p:cNvCxnSpPr/>
          <p:nvPr/>
        </p:nvCxnSpPr>
        <p:spPr>
          <a:xfrm>
            <a:off x="4978406" y="434003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4">
            <a:extLst>
              <a:ext uri="{FF2B5EF4-FFF2-40B4-BE49-F238E27FC236}">
                <a16:creationId xmlns:a16="http://schemas.microsoft.com/office/drawing/2014/main" id="{2A33238F-F528-794A-AFA5-AC1F20A0736C}"/>
              </a:ext>
            </a:extLst>
          </p:cNvPr>
          <p:cNvSpPr/>
          <p:nvPr/>
        </p:nvSpPr>
        <p:spPr>
          <a:xfrm>
            <a:off x="8535264" y="513567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id="{A0FC5D62-1F7F-3A40-A378-C346AF025BCE}"/>
              </a:ext>
            </a:extLst>
          </p:cNvPr>
          <p:cNvSpPr/>
          <p:nvPr/>
        </p:nvSpPr>
        <p:spPr>
          <a:xfrm>
            <a:off x="8535948" y="3801505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52">
            <a:extLst>
              <a:ext uri="{FF2B5EF4-FFF2-40B4-BE49-F238E27FC236}">
                <a16:creationId xmlns:a16="http://schemas.microsoft.com/office/drawing/2014/main" id="{4F8E8476-B2FC-724F-AB00-8857CAFDC0E4}"/>
              </a:ext>
            </a:extLst>
          </p:cNvPr>
          <p:cNvSpPr/>
          <p:nvPr/>
        </p:nvSpPr>
        <p:spPr>
          <a:xfrm>
            <a:off x="8535264" y="2495644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51">
            <a:extLst>
              <a:ext uri="{FF2B5EF4-FFF2-40B4-BE49-F238E27FC236}">
                <a16:creationId xmlns:a16="http://schemas.microsoft.com/office/drawing/2014/main" id="{C3ADCB34-E8E0-914A-928A-B9D85CC006F4}"/>
              </a:ext>
            </a:extLst>
          </p:cNvPr>
          <p:cNvSpPr/>
          <p:nvPr/>
        </p:nvSpPr>
        <p:spPr>
          <a:xfrm>
            <a:off x="7369155" y="2497668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8D169947-C311-9049-B18A-595505810592}"/>
              </a:ext>
            </a:extLst>
          </p:cNvPr>
          <p:cNvSpPr/>
          <p:nvPr/>
        </p:nvSpPr>
        <p:spPr>
          <a:xfrm>
            <a:off x="8573408" y="2586581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4" name="Rounded Rectangle 26">
            <a:extLst>
              <a:ext uri="{FF2B5EF4-FFF2-40B4-BE49-F238E27FC236}">
                <a16:creationId xmlns:a16="http://schemas.microsoft.com/office/drawing/2014/main" id="{48EE470F-88C5-EA4A-BF8F-D34FC613C665}"/>
              </a:ext>
            </a:extLst>
          </p:cNvPr>
          <p:cNvSpPr/>
          <p:nvPr/>
        </p:nvSpPr>
        <p:spPr>
          <a:xfrm>
            <a:off x="8573408" y="2928342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7216A923-8833-AB46-A071-4643C292C420}"/>
              </a:ext>
            </a:extLst>
          </p:cNvPr>
          <p:cNvSpPr/>
          <p:nvPr/>
        </p:nvSpPr>
        <p:spPr>
          <a:xfrm>
            <a:off x="8573407" y="328032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6" name="Rounded Rectangle 29">
            <a:extLst>
              <a:ext uri="{FF2B5EF4-FFF2-40B4-BE49-F238E27FC236}">
                <a16:creationId xmlns:a16="http://schemas.microsoft.com/office/drawing/2014/main" id="{CEEB4B6C-5BF8-5744-B3C1-7299C9F82E9D}"/>
              </a:ext>
            </a:extLst>
          </p:cNvPr>
          <p:cNvSpPr/>
          <p:nvPr/>
        </p:nvSpPr>
        <p:spPr>
          <a:xfrm>
            <a:off x="7417922" y="2586802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37" name="Rounded Rectangle 30">
            <a:extLst>
              <a:ext uri="{FF2B5EF4-FFF2-40B4-BE49-F238E27FC236}">
                <a16:creationId xmlns:a16="http://schemas.microsoft.com/office/drawing/2014/main" id="{B939D441-E203-3142-848A-7FCEE0D372AA}"/>
              </a:ext>
            </a:extLst>
          </p:cNvPr>
          <p:cNvSpPr/>
          <p:nvPr/>
        </p:nvSpPr>
        <p:spPr>
          <a:xfrm>
            <a:off x="7417922" y="2928563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38" name="Rounded Rectangle 31">
            <a:extLst>
              <a:ext uri="{FF2B5EF4-FFF2-40B4-BE49-F238E27FC236}">
                <a16:creationId xmlns:a16="http://schemas.microsoft.com/office/drawing/2014/main" id="{8CC022D8-25BA-E847-8A35-00FBC82D5802}"/>
              </a:ext>
            </a:extLst>
          </p:cNvPr>
          <p:cNvSpPr/>
          <p:nvPr/>
        </p:nvSpPr>
        <p:spPr>
          <a:xfrm>
            <a:off x="7417922" y="3280745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3">
            <a:extLst>
              <a:ext uri="{FF2B5EF4-FFF2-40B4-BE49-F238E27FC236}">
                <a16:creationId xmlns:a16="http://schemas.microsoft.com/office/drawing/2014/main" id="{DAC15776-EBB9-AC47-94FC-B7201A2B7A96}"/>
              </a:ext>
            </a:extLst>
          </p:cNvPr>
          <p:cNvSpPr/>
          <p:nvPr/>
        </p:nvSpPr>
        <p:spPr>
          <a:xfrm>
            <a:off x="8573407" y="3886799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40" name="Rounded Rectangle 34">
            <a:extLst>
              <a:ext uri="{FF2B5EF4-FFF2-40B4-BE49-F238E27FC236}">
                <a16:creationId xmlns:a16="http://schemas.microsoft.com/office/drawing/2014/main" id="{6D497E0D-F819-5849-8011-DFE37BE4B633}"/>
              </a:ext>
            </a:extLst>
          </p:cNvPr>
          <p:cNvSpPr/>
          <p:nvPr/>
        </p:nvSpPr>
        <p:spPr>
          <a:xfrm>
            <a:off x="8573407" y="4228560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35">
            <a:extLst>
              <a:ext uri="{FF2B5EF4-FFF2-40B4-BE49-F238E27FC236}">
                <a16:creationId xmlns:a16="http://schemas.microsoft.com/office/drawing/2014/main" id="{341D4759-E0E3-9A44-9D6A-1666749DB615}"/>
              </a:ext>
            </a:extLst>
          </p:cNvPr>
          <p:cNvSpPr/>
          <p:nvPr/>
        </p:nvSpPr>
        <p:spPr>
          <a:xfrm>
            <a:off x="8566067" y="4582258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2" name="Rounded Rectangle 37">
            <a:extLst>
              <a:ext uri="{FF2B5EF4-FFF2-40B4-BE49-F238E27FC236}">
                <a16:creationId xmlns:a16="http://schemas.microsoft.com/office/drawing/2014/main" id="{8343C92F-776F-2F4F-9C87-08CEB974FCEF}"/>
              </a:ext>
            </a:extLst>
          </p:cNvPr>
          <p:cNvSpPr/>
          <p:nvPr/>
        </p:nvSpPr>
        <p:spPr>
          <a:xfrm>
            <a:off x="8575573" y="5230590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43" name="Rounded Rectangle 38">
            <a:extLst>
              <a:ext uri="{FF2B5EF4-FFF2-40B4-BE49-F238E27FC236}">
                <a16:creationId xmlns:a16="http://schemas.microsoft.com/office/drawing/2014/main" id="{71A4D979-6308-AF4A-AE11-0D636F6680AA}"/>
              </a:ext>
            </a:extLst>
          </p:cNvPr>
          <p:cNvSpPr/>
          <p:nvPr/>
        </p:nvSpPr>
        <p:spPr>
          <a:xfrm>
            <a:off x="8575573" y="5572351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39">
            <a:extLst>
              <a:ext uri="{FF2B5EF4-FFF2-40B4-BE49-F238E27FC236}">
                <a16:creationId xmlns:a16="http://schemas.microsoft.com/office/drawing/2014/main" id="{A47C25E1-3FAC-A440-B121-F35607B5EA15}"/>
              </a:ext>
            </a:extLst>
          </p:cNvPr>
          <p:cNvSpPr/>
          <p:nvPr/>
        </p:nvSpPr>
        <p:spPr>
          <a:xfrm>
            <a:off x="8573407" y="5910264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18FC31FF-4DBA-E943-9DB6-87F5317D3170}"/>
              </a:ext>
            </a:extLst>
          </p:cNvPr>
          <p:cNvSpPr/>
          <p:nvPr/>
        </p:nvSpPr>
        <p:spPr>
          <a:xfrm>
            <a:off x="10171998" y="28004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Routee1</a:t>
            </a: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AE2E1F83-C346-4C46-8D15-FB362FBFFC50}"/>
              </a:ext>
            </a:extLst>
          </p:cNvPr>
          <p:cNvSpPr/>
          <p:nvPr/>
        </p:nvSpPr>
        <p:spPr>
          <a:xfrm>
            <a:off x="10171998" y="406668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Routee2</a:t>
            </a:r>
          </a:p>
        </p:txBody>
      </p:sp>
      <p:sp>
        <p:nvSpPr>
          <p:cNvPr id="47" name="Rounded Rectangle 42">
            <a:extLst>
              <a:ext uri="{FF2B5EF4-FFF2-40B4-BE49-F238E27FC236}">
                <a16:creationId xmlns:a16="http://schemas.microsoft.com/office/drawing/2014/main" id="{089BB46D-37B7-3E47-BE2D-FF919B2D272A}"/>
              </a:ext>
            </a:extLst>
          </p:cNvPr>
          <p:cNvSpPr/>
          <p:nvPr/>
        </p:nvSpPr>
        <p:spPr>
          <a:xfrm>
            <a:off x="10171997" y="543848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Routee3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FA8E7A6-661E-E848-8585-38D10F8B25B5}"/>
              </a:ext>
            </a:extLst>
          </p:cNvPr>
          <p:cNvCxnSpPr/>
          <p:nvPr/>
        </p:nvCxnSpPr>
        <p:spPr>
          <a:xfrm flipV="1">
            <a:off x="4978406" y="305021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20">
            <a:extLst>
              <a:ext uri="{FF2B5EF4-FFF2-40B4-BE49-F238E27FC236}">
                <a16:creationId xmlns:a16="http://schemas.microsoft.com/office/drawing/2014/main" id="{375CAAEC-9A49-0244-8892-34904107941E}"/>
              </a:ext>
            </a:extLst>
          </p:cNvPr>
          <p:cNvSpPr/>
          <p:nvPr/>
        </p:nvSpPr>
        <p:spPr>
          <a:xfrm>
            <a:off x="5297159" y="407626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50" name="Snip Single Corner Rectangle 23">
            <a:extLst>
              <a:ext uri="{FF2B5EF4-FFF2-40B4-BE49-F238E27FC236}">
                <a16:creationId xmlns:a16="http://schemas.microsoft.com/office/drawing/2014/main" id="{CFFB0D43-767D-E64B-90A0-25DAC283E73D}"/>
              </a:ext>
            </a:extLst>
          </p:cNvPr>
          <p:cNvSpPr/>
          <p:nvPr/>
        </p:nvSpPr>
        <p:spPr>
          <a:xfrm>
            <a:off x="538394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nip Single Corner Rectangle 22">
            <a:extLst>
              <a:ext uri="{FF2B5EF4-FFF2-40B4-BE49-F238E27FC236}">
                <a16:creationId xmlns:a16="http://schemas.microsoft.com/office/drawing/2014/main" id="{586C4E0A-D95C-E94D-A684-BC3F453E17E8}"/>
              </a:ext>
            </a:extLst>
          </p:cNvPr>
          <p:cNvSpPr/>
          <p:nvPr/>
        </p:nvSpPr>
        <p:spPr>
          <a:xfrm>
            <a:off x="1685251" y="3773462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Snip Single Corner Rectangle 21">
            <a:extLst>
              <a:ext uri="{FF2B5EF4-FFF2-40B4-BE49-F238E27FC236}">
                <a16:creationId xmlns:a16="http://schemas.microsoft.com/office/drawing/2014/main" id="{907F9640-DC8D-7A45-887F-3B58C3EFF82F}"/>
              </a:ext>
            </a:extLst>
          </p:cNvPr>
          <p:cNvSpPr/>
          <p:nvPr/>
        </p:nvSpPr>
        <p:spPr>
          <a:xfrm>
            <a:off x="2832108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C6576618-4590-FB44-A364-51308506608D}"/>
              </a:ext>
            </a:extLst>
          </p:cNvPr>
          <p:cNvSpPr/>
          <p:nvPr/>
        </p:nvSpPr>
        <p:spPr>
          <a:xfrm>
            <a:off x="585148" y="3862376"/>
            <a:ext cx="857704" cy="271788"/>
          </a:xfrm>
          <a:prstGeom prst="roundRect">
            <a:avLst/>
          </a:prstGeom>
          <a:solidFill>
            <a:srgbClr val="009647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789</a:t>
            </a:r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id="{6EDA375F-8B68-464A-8468-A5E3E4CC672B}"/>
              </a:ext>
            </a:extLst>
          </p:cNvPr>
          <p:cNvSpPr/>
          <p:nvPr/>
        </p:nvSpPr>
        <p:spPr>
          <a:xfrm>
            <a:off x="585148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7">
            <a:extLst>
              <a:ext uri="{FF2B5EF4-FFF2-40B4-BE49-F238E27FC236}">
                <a16:creationId xmlns:a16="http://schemas.microsoft.com/office/drawing/2014/main" id="{EEAB2F2C-6BA2-B443-80BE-1363FC0A5856}"/>
              </a:ext>
            </a:extLst>
          </p:cNvPr>
          <p:cNvSpPr/>
          <p:nvPr/>
        </p:nvSpPr>
        <p:spPr>
          <a:xfrm>
            <a:off x="585148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6" name="Rounded Rectangle 9">
            <a:extLst>
              <a:ext uri="{FF2B5EF4-FFF2-40B4-BE49-F238E27FC236}">
                <a16:creationId xmlns:a16="http://schemas.microsoft.com/office/drawing/2014/main" id="{481F67BB-A3BA-094A-89F7-11645EABE519}"/>
              </a:ext>
            </a:extLst>
          </p:cNvPr>
          <p:cNvSpPr/>
          <p:nvPr/>
        </p:nvSpPr>
        <p:spPr>
          <a:xfrm>
            <a:off x="1732005" y="386237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57" name="Rounded Rectangle 10">
            <a:extLst>
              <a:ext uri="{FF2B5EF4-FFF2-40B4-BE49-F238E27FC236}">
                <a16:creationId xmlns:a16="http://schemas.microsoft.com/office/drawing/2014/main" id="{D9677309-5B7C-3E43-88CD-0569FF556746}"/>
              </a:ext>
            </a:extLst>
          </p:cNvPr>
          <p:cNvSpPr/>
          <p:nvPr/>
        </p:nvSpPr>
        <p:spPr>
          <a:xfrm>
            <a:off x="1732005" y="420413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</a:p>
        </p:txBody>
      </p:sp>
      <p:sp>
        <p:nvSpPr>
          <p:cNvPr id="58" name="Rounded Rectangle 11">
            <a:extLst>
              <a:ext uri="{FF2B5EF4-FFF2-40B4-BE49-F238E27FC236}">
                <a16:creationId xmlns:a16="http://schemas.microsoft.com/office/drawing/2014/main" id="{BD6474C3-D62D-024A-AE01-13DB2A4B1508}"/>
              </a:ext>
            </a:extLst>
          </p:cNvPr>
          <p:cNvSpPr/>
          <p:nvPr/>
        </p:nvSpPr>
        <p:spPr>
          <a:xfrm>
            <a:off x="1732005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9" name="Rounded Rectangle 13">
            <a:extLst>
              <a:ext uri="{FF2B5EF4-FFF2-40B4-BE49-F238E27FC236}">
                <a16:creationId xmlns:a16="http://schemas.microsoft.com/office/drawing/2014/main" id="{6EC4625E-E40C-6E4A-872C-358C6625CC34}"/>
              </a:ext>
            </a:extLst>
          </p:cNvPr>
          <p:cNvSpPr/>
          <p:nvPr/>
        </p:nvSpPr>
        <p:spPr>
          <a:xfrm>
            <a:off x="2878862" y="3876396"/>
            <a:ext cx="857704" cy="271788"/>
          </a:xfrm>
          <a:prstGeom prst="roundRect">
            <a:avLst/>
          </a:prstGeom>
          <a:solidFill>
            <a:srgbClr val="CD52C6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Id:456</a:t>
            </a:r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D1488FE0-BFB7-1A48-AC6D-9946A199D93E}"/>
              </a:ext>
            </a:extLst>
          </p:cNvPr>
          <p:cNvSpPr/>
          <p:nvPr/>
        </p:nvSpPr>
        <p:spPr>
          <a:xfrm>
            <a:off x="2878862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15">
            <a:extLst>
              <a:ext uri="{FF2B5EF4-FFF2-40B4-BE49-F238E27FC236}">
                <a16:creationId xmlns:a16="http://schemas.microsoft.com/office/drawing/2014/main" id="{DFA6F052-CF72-1C4C-BDCC-759056DF02B6}"/>
              </a:ext>
            </a:extLst>
          </p:cNvPr>
          <p:cNvSpPr/>
          <p:nvPr/>
        </p:nvSpPr>
        <p:spPr>
          <a:xfrm>
            <a:off x="2878862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2" name="Snip Single Corner Rectangle 16">
            <a:extLst>
              <a:ext uri="{FF2B5EF4-FFF2-40B4-BE49-F238E27FC236}">
                <a16:creationId xmlns:a16="http://schemas.microsoft.com/office/drawing/2014/main" id="{3F5C20D5-7101-D149-AA72-FB28FF84BD47}"/>
              </a:ext>
            </a:extLst>
          </p:cNvPr>
          <p:cNvSpPr/>
          <p:nvPr/>
        </p:nvSpPr>
        <p:spPr>
          <a:xfrm>
            <a:off x="3978965" y="3787483"/>
            <a:ext cx="951212" cy="1105092"/>
          </a:xfrm>
          <a:prstGeom prst="roundRect">
            <a:avLst/>
          </a:prstGeom>
          <a:solidFill>
            <a:schemeClr val="tx1"/>
          </a:solidFill>
          <a:ln w="635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17">
            <a:extLst>
              <a:ext uri="{FF2B5EF4-FFF2-40B4-BE49-F238E27FC236}">
                <a16:creationId xmlns:a16="http://schemas.microsoft.com/office/drawing/2014/main" id="{E63AE301-1C02-5B44-B101-190EC6DD0FA6}"/>
              </a:ext>
            </a:extLst>
          </p:cNvPr>
          <p:cNvSpPr/>
          <p:nvPr/>
        </p:nvSpPr>
        <p:spPr>
          <a:xfrm>
            <a:off x="4025719" y="3876396"/>
            <a:ext cx="857704" cy="271788"/>
          </a:xfrm>
          <a:prstGeom prst="roundRect">
            <a:avLst/>
          </a:prstGeom>
          <a:solidFill>
            <a:srgbClr val="FFC021"/>
          </a:solidFill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 123</a:t>
            </a: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3DBECED4-F8E6-1846-818F-C01231920A38}"/>
              </a:ext>
            </a:extLst>
          </p:cNvPr>
          <p:cNvSpPr/>
          <p:nvPr/>
        </p:nvSpPr>
        <p:spPr>
          <a:xfrm>
            <a:off x="4025719" y="4218157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55">
            <a:extLst>
              <a:ext uri="{FF2B5EF4-FFF2-40B4-BE49-F238E27FC236}">
                <a16:creationId xmlns:a16="http://schemas.microsoft.com/office/drawing/2014/main" id="{BB4F179A-8C82-DE4F-B674-AA3965F34B89}"/>
              </a:ext>
            </a:extLst>
          </p:cNvPr>
          <p:cNvSpPr/>
          <p:nvPr/>
        </p:nvSpPr>
        <p:spPr>
          <a:xfrm>
            <a:off x="4025719" y="4555366"/>
            <a:ext cx="857704" cy="271788"/>
          </a:xfrm>
          <a:prstGeom prst="roundRect">
            <a:avLst/>
          </a:prstGeom>
          <a:noFill/>
          <a:ln w="12700">
            <a:solidFill>
              <a:schemeClr val="bg1">
                <a:alpha val="20000"/>
              </a:schemeClr>
            </a:solidFill>
            <a:prstDash val="solid"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26635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Middleware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There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”</a:t>
            </a:r>
            <a:r>
              <a:rPr lang="sv-SE" dirty="0" err="1"/>
              <a:t>middleware</a:t>
            </a:r>
            <a:r>
              <a:rPr lang="sv-SE" dirty="0"/>
              <a:t>” in </a:t>
            </a:r>
            <a:r>
              <a:rPr lang="sv-SE" dirty="0" err="1"/>
              <a:t>Proto.Actor</a:t>
            </a:r>
            <a:r>
              <a:rPr lang="sv-SE" dirty="0"/>
              <a:t>.</a:t>
            </a:r>
          </a:p>
          <a:p>
            <a:pPr marL="0" indent="0">
              <a:buNone/>
            </a:pPr>
            <a:r>
              <a:rPr lang="sv-SE" dirty="0" err="1"/>
              <a:t>Receive</a:t>
            </a:r>
            <a:r>
              <a:rPr lang="sv-SE" dirty="0"/>
              <a:t> </a:t>
            </a:r>
            <a:r>
              <a:rPr lang="sv-SE" dirty="0" err="1"/>
              <a:t>Middleware</a:t>
            </a:r>
            <a:r>
              <a:rPr lang="sv-SE" dirty="0"/>
              <a:t> and </a:t>
            </a:r>
            <a:r>
              <a:rPr lang="sv-SE" dirty="0" err="1"/>
              <a:t>Send</a:t>
            </a:r>
            <a:r>
              <a:rPr lang="sv-SE" dirty="0"/>
              <a:t> </a:t>
            </a:r>
            <a:r>
              <a:rPr lang="sv-SE" dirty="0" err="1"/>
              <a:t>Middleware</a:t>
            </a:r>
            <a:r>
              <a:rPr lang="sv-SE" dirty="0"/>
              <a:t>.</a:t>
            </a:r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6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Middleware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err="1"/>
              <a:t>Tracing</a:t>
            </a:r>
            <a:r>
              <a:rPr lang="sv-SE" dirty="0"/>
              <a:t> </a:t>
            </a:r>
            <a:r>
              <a:rPr lang="sv-SE" dirty="0" err="1"/>
              <a:t>Middleware</a:t>
            </a:r>
            <a:endParaRPr lang="sv-SE" dirty="0"/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2471623" y="2715207"/>
            <a:ext cx="2209435" cy="1053768"/>
          </a:xfrm>
          <a:prstGeom prst="wedgeEllipseCallout">
            <a:avLst>
              <a:gd name="adj1" fmla="val 53389"/>
              <a:gd name="adj2" fmla="val 93286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773045" y="5170909"/>
            <a:ext cx="3390899" cy="1187725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Sender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Middleware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sending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3159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Middleware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On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topic</a:t>
            </a:r>
            <a:r>
              <a:rPr lang="sv-SE" dirty="0"/>
              <a:t>, </a:t>
            </a:r>
            <a:r>
              <a:rPr lang="sv-SE" dirty="0" err="1"/>
              <a:t>see</a:t>
            </a:r>
            <a:r>
              <a:rPr lang="sv-SE" dirty="0"/>
              <a:t> Greg Youngs presentation ”8 </a:t>
            </a:r>
            <a:r>
              <a:rPr lang="sv-SE" dirty="0" err="1"/>
              <a:t>lines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”</a:t>
            </a:r>
          </a:p>
          <a:p>
            <a:pPr marL="0" indent="0">
              <a:buNone/>
            </a:pPr>
            <a:endParaRPr lang="sv-SE" dirty="0"/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624980" y="4982703"/>
            <a:ext cx="1766684" cy="714568"/>
          </a:xfrm>
          <a:prstGeom prst="wedgeEllipseCallout">
            <a:avLst>
              <a:gd name="adj1" fmla="val 37116"/>
              <a:gd name="adj2" fmla="val -105945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Receive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6609501" y="4981922"/>
            <a:ext cx="1766684" cy="714568"/>
          </a:xfrm>
          <a:prstGeom prst="wedgeEllipseCallout">
            <a:avLst>
              <a:gd name="adj1" fmla="val -27119"/>
              <a:gd name="adj2" fmla="val -107088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774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3188948-936B-DC48-B1DE-9299C6B04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Persistence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F4DEB3F-99D3-1745-AF58-B3894A2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 err="1"/>
              <a:t>Proto.Actor</a:t>
            </a:r>
            <a:r>
              <a:rPr lang="sv-SE" b="1" dirty="0"/>
              <a:t> </a:t>
            </a:r>
            <a:r>
              <a:rPr lang="sv-SE" b="1" dirty="0" err="1"/>
              <a:t>Persistence</a:t>
            </a:r>
            <a:r>
              <a:rPr lang="sv-SE" dirty="0"/>
              <a:t>, is </a:t>
            </a:r>
            <a:r>
              <a:rPr lang="sv-SE" dirty="0" err="1"/>
              <a:t>based</a:t>
            </a:r>
            <a:r>
              <a:rPr lang="sv-SE" dirty="0"/>
              <a:t> on the </a:t>
            </a:r>
            <a:r>
              <a:rPr lang="sv-SE" dirty="0" err="1"/>
              <a:t>concepts</a:t>
            </a:r>
            <a:r>
              <a:rPr lang="sv-SE" dirty="0"/>
              <a:t> from </a:t>
            </a:r>
            <a:r>
              <a:rPr lang="sv-SE" dirty="0" err="1"/>
              <a:t>eventsourcing</a:t>
            </a:r>
            <a:endParaRPr lang="sv-SE" dirty="0"/>
          </a:p>
        </p:txBody>
      </p:sp>
      <p:cxnSp>
        <p:nvCxnSpPr>
          <p:cNvPr id="4" name="Straight Arrow Connector 6">
            <a:extLst>
              <a:ext uri="{FF2B5EF4-FFF2-40B4-BE49-F238E27FC236}">
                <a16:creationId xmlns:a16="http://schemas.microsoft.com/office/drawing/2014/main" id="{73254BD1-D6AE-0E4C-B6C5-C4A5E3520589}"/>
              </a:ext>
            </a:extLst>
          </p:cNvPr>
          <p:cNvCxnSpPr>
            <a:stCxn id="8" idx="3"/>
          </p:cNvCxnSpPr>
          <p:nvPr/>
        </p:nvCxnSpPr>
        <p:spPr>
          <a:xfrm>
            <a:off x="6800335" y="4322902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7">
            <a:extLst>
              <a:ext uri="{FF2B5EF4-FFF2-40B4-BE49-F238E27FC236}">
                <a16:creationId xmlns:a16="http://schemas.microsoft.com/office/drawing/2014/main" id="{B8C1893E-F750-474A-BC39-137898AFDFE0}"/>
              </a:ext>
            </a:extLst>
          </p:cNvPr>
          <p:cNvCxnSpPr>
            <a:cxnSpLocks/>
          </p:cNvCxnSpPr>
          <p:nvPr/>
        </p:nvCxnSpPr>
        <p:spPr>
          <a:xfrm>
            <a:off x="3942531" y="4330217"/>
            <a:ext cx="144913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6E04C41B-C5E4-3945-AE6A-2DD400670C2C}"/>
              </a:ext>
            </a:extLst>
          </p:cNvPr>
          <p:cNvSpPr/>
          <p:nvPr/>
        </p:nvSpPr>
        <p:spPr>
          <a:xfrm>
            <a:off x="4681058" y="4142793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1DE9D867-F04F-164B-A59D-F500932693CF}"/>
              </a:ext>
            </a:extLst>
          </p:cNvPr>
          <p:cNvSpPr/>
          <p:nvPr/>
        </p:nvSpPr>
        <p:spPr>
          <a:xfrm>
            <a:off x="7358916" y="4141231"/>
            <a:ext cx="267855" cy="360218"/>
          </a:xfrm>
          <a:prstGeom prst="roundRect">
            <a:avLst/>
          </a:prstGeom>
          <a:ln w="254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B3602C24-19A9-BC4D-8DE7-2D7A2AD91C74}"/>
              </a:ext>
            </a:extLst>
          </p:cNvPr>
          <p:cNvSpPr/>
          <p:nvPr/>
        </p:nvSpPr>
        <p:spPr>
          <a:xfrm>
            <a:off x="5391664" y="407316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Callout 21">
            <a:extLst>
              <a:ext uri="{FF2B5EF4-FFF2-40B4-BE49-F238E27FC236}">
                <a16:creationId xmlns:a16="http://schemas.microsoft.com/office/drawing/2014/main" id="{88671FA6-92F2-B246-BA21-390975498B44}"/>
              </a:ext>
            </a:extLst>
          </p:cNvPr>
          <p:cNvSpPr/>
          <p:nvPr/>
        </p:nvSpPr>
        <p:spPr>
          <a:xfrm>
            <a:off x="3942531" y="2536455"/>
            <a:ext cx="2581275" cy="1002834"/>
          </a:xfrm>
          <a:prstGeom prst="wedgeEllipseCallout">
            <a:avLst>
              <a:gd name="adj1" fmla="val 15120"/>
              <a:gd name="adj2" fmla="val 115129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DB</a:t>
            </a:r>
          </a:p>
        </p:txBody>
      </p:sp>
      <p:sp>
        <p:nvSpPr>
          <p:cNvPr id="10" name="Oval Callout 21">
            <a:extLst>
              <a:ext uri="{FF2B5EF4-FFF2-40B4-BE49-F238E27FC236}">
                <a16:creationId xmlns:a16="http://schemas.microsoft.com/office/drawing/2014/main" id="{442D0BB3-B65E-AB4B-BDE3-43B8965EEB2F}"/>
              </a:ext>
            </a:extLst>
          </p:cNvPr>
          <p:cNvSpPr/>
          <p:nvPr/>
        </p:nvSpPr>
        <p:spPr>
          <a:xfrm>
            <a:off x="3661800" y="5176330"/>
            <a:ext cx="3142736" cy="1396097"/>
          </a:xfrm>
          <a:prstGeom prst="wedgeEllipseCallout">
            <a:avLst>
              <a:gd name="adj1" fmla="val 11759"/>
              <a:gd name="adj2" fmla="val -95101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start/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replayed</a:t>
            </a:r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the </a:t>
            </a:r>
            <a:r>
              <a:rPr lang="sv-SE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endParaRPr lang="sv-SE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12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/>
              <a:t>Fan </a:t>
            </a:r>
            <a:r>
              <a:rPr lang="sv-SE" b="1" dirty="0" err="1"/>
              <a:t>out</a:t>
            </a:r>
            <a:r>
              <a:rPr lang="sv-SE" b="1" dirty="0"/>
              <a:t> – </a:t>
            </a:r>
            <a:r>
              <a:rPr lang="sv-SE" b="1" dirty="0" err="1"/>
              <a:t>quickest</a:t>
            </a:r>
            <a:r>
              <a:rPr lang="sv-SE" b="1" dirty="0"/>
              <a:t> </a:t>
            </a:r>
            <a:r>
              <a:rPr lang="sv-SE" b="1" dirty="0" err="1"/>
              <a:t>reply</a:t>
            </a:r>
            <a:endParaRPr lang="sv-SE" b="1" dirty="0"/>
          </a:p>
          <a:p>
            <a:pPr marL="0" indent="0">
              <a:buNone/>
            </a:pPr>
            <a:r>
              <a:rPr lang="sv-SE" dirty="0" err="1"/>
              <a:t>Send</a:t>
            </a:r>
            <a:r>
              <a:rPr lang="sv-SE" dirty="0"/>
              <a:t> </a:t>
            </a:r>
            <a:r>
              <a:rPr lang="sv-SE" dirty="0" err="1"/>
              <a:t>request</a:t>
            </a:r>
            <a:r>
              <a:rPr lang="sv-SE" dirty="0"/>
              <a:t> to all </a:t>
            </a:r>
            <a:r>
              <a:rPr lang="sv-SE" dirty="0" err="1"/>
              <a:t>targets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C1B20F5-7C70-7547-AE50-D02E8683CEE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0">
            <a:extLst>
              <a:ext uri="{FF2B5EF4-FFF2-40B4-BE49-F238E27FC236}">
                <a16:creationId xmlns:a16="http://schemas.microsoft.com/office/drawing/2014/main" id="{85E05764-21FE-F24C-A5BC-9AAAC6DEFBE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1">
            <a:extLst>
              <a:ext uri="{FF2B5EF4-FFF2-40B4-BE49-F238E27FC236}">
                <a16:creationId xmlns:a16="http://schemas.microsoft.com/office/drawing/2014/main" id="{82FD57A1-E184-1843-8338-E5270C2E17FD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2">
            <a:extLst>
              <a:ext uri="{FF2B5EF4-FFF2-40B4-BE49-F238E27FC236}">
                <a16:creationId xmlns:a16="http://schemas.microsoft.com/office/drawing/2014/main" id="{76415917-E4EB-3541-B100-FEFF6C9D0B04}"/>
              </a:ext>
            </a:extLst>
          </p:cNvPr>
          <p:cNvCxnSpPr>
            <a:stCxn id="17" idx="3"/>
            <a:endCxn id="12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35">
            <a:extLst>
              <a:ext uri="{FF2B5EF4-FFF2-40B4-BE49-F238E27FC236}">
                <a16:creationId xmlns:a16="http://schemas.microsoft.com/office/drawing/2014/main" id="{2A9E42E2-BA05-844E-BA3F-46B6A92983E1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9" name="Rounded Rectangle 36">
            <a:extLst>
              <a:ext uri="{FF2B5EF4-FFF2-40B4-BE49-F238E27FC236}">
                <a16:creationId xmlns:a16="http://schemas.microsoft.com/office/drawing/2014/main" id="{84657AFD-D2FF-1A4C-8895-7550CD72D25C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0" name="Rounded Rectangle 37">
            <a:extLst>
              <a:ext uri="{FF2B5EF4-FFF2-40B4-BE49-F238E27FC236}">
                <a16:creationId xmlns:a16="http://schemas.microsoft.com/office/drawing/2014/main" id="{DA434E78-26A5-2944-868B-DE509F5B1621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2ADEFD59-ED76-D049-8AE5-50100C1BC5FC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Rounded Rectangle 41">
            <a:extLst>
              <a:ext uri="{FF2B5EF4-FFF2-40B4-BE49-F238E27FC236}">
                <a16:creationId xmlns:a16="http://schemas.microsoft.com/office/drawing/2014/main" id="{4F55B0F4-D114-DE4D-B75D-BE1E2285F11B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13" name="Rounded Rectangle 42">
            <a:extLst>
              <a:ext uri="{FF2B5EF4-FFF2-40B4-BE49-F238E27FC236}">
                <a16:creationId xmlns:a16="http://schemas.microsoft.com/office/drawing/2014/main" id="{7DA0563C-8107-BC4A-B034-9B5B8D02CA08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14" name="Rounded Rectangle 43">
            <a:extLst>
              <a:ext uri="{FF2B5EF4-FFF2-40B4-BE49-F238E27FC236}">
                <a16:creationId xmlns:a16="http://schemas.microsoft.com/office/drawing/2014/main" id="{B57B91FF-93E7-4545-8F39-257E160AB981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15" name="Rounded Rectangle 44">
            <a:extLst>
              <a:ext uri="{FF2B5EF4-FFF2-40B4-BE49-F238E27FC236}">
                <a16:creationId xmlns:a16="http://schemas.microsoft.com/office/drawing/2014/main" id="{5B53F3FC-3CF1-C444-A977-04DE9BA962D7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16" name="Oval Callout 45">
            <a:extLst>
              <a:ext uri="{FF2B5EF4-FFF2-40B4-BE49-F238E27FC236}">
                <a16:creationId xmlns:a16="http://schemas.microsoft.com/office/drawing/2014/main" id="{081E21A8-65DD-514E-A9AF-C72CD2E1374F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Fan out</a:t>
            </a:r>
          </a:p>
        </p:txBody>
      </p:sp>
      <p:sp>
        <p:nvSpPr>
          <p:cNvPr id="17" name="Rounded Rectangle 71">
            <a:extLst>
              <a:ext uri="{FF2B5EF4-FFF2-40B4-BE49-F238E27FC236}">
                <a16:creationId xmlns:a16="http://schemas.microsoft.com/office/drawing/2014/main" id="{63FF0F5A-D94B-EF49-A8F9-E9492CAD8C52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635746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reply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comes</a:t>
            </a:r>
            <a:r>
              <a:rPr lang="sv-SE" dirty="0"/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4131190" y="3311434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first reply</a:t>
            </a: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723715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err="1"/>
              <a:t>Use</a:t>
            </a:r>
            <a:r>
              <a:rPr lang="sv-SE" dirty="0"/>
              <a:t> the </a:t>
            </a:r>
            <a:r>
              <a:rPr lang="sv-SE" dirty="0" err="1"/>
              <a:t>first</a:t>
            </a:r>
            <a:r>
              <a:rPr lang="sv-SE" dirty="0"/>
              <a:t> </a:t>
            </a:r>
            <a:r>
              <a:rPr lang="sv-SE" dirty="0" err="1"/>
              <a:t>reply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comes</a:t>
            </a:r>
            <a:r>
              <a:rPr lang="sv-SE" dirty="0"/>
              <a:t> back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cxnSp>
        <p:nvCxnSpPr>
          <p:cNvPr id="19" name="Elbow Connector 29">
            <a:extLst>
              <a:ext uri="{FF2B5EF4-FFF2-40B4-BE49-F238E27FC236}">
                <a16:creationId xmlns:a16="http://schemas.microsoft.com/office/drawing/2014/main" id="{37D9C0C2-F095-9D4C-9B9F-3C37A0AF9BF1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>
            <a:off x="5958466" y="5053152"/>
            <a:ext cx="2048274" cy="60683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0">
            <a:extLst>
              <a:ext uri="{FF2B5EF4-FFF2-40B4-BE49-F238E27FC236}">
                <a16:creationId xmlns:a16="http://schemas.microsoft.com/office/drawing/2014/main" id="{E92D34BF-5972-FF4A-840B-3D95CE1683B3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5958466" y="4457589"/>
            <a:ext cx="2048276" cy="595563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36727A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31">
            <a:extLst>
              <a:ext uri="{FF2B5EF4-FFF2-40B4-BE49-F238E27FC236}">
                <a16:creationId xmlns:a16="http://schemas.microsoft.com/office/drawing/2014/main" id="{D545AD0D-60D1-E741-B54F-0A5F51F10664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>
            <a:off x="5958466" y="5053152"/>
            <a:ext cx="2048275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32">
            <a:extLst>
              <a:ext uri="{FF2B5EF4-FFF2-40B4-BE49-F238E27FC236}">
                <a16:creationId xmlns:a16="http://schemas.microsoft.com/office/drawing/2014/main" id="{9497FCAE-516A-DF49-87E3-9B622B3F162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3243263" y="5053152"/>
            <a:ext cx="1300667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35">
            <a:extLst>
              <a:ext uri="{FF2B5EF4-FFF2-40B4-BE49-F238E27FC236}">
                <a16:creationId xmlns:a16="http://schemas.microsoft.com/office/drawing/2014/main" id="{CD8270AB-67C6-8D47-A4A8-87EAEFDC3607}"/>
              </a:ext>
            </a:extLst>
          </p:cNvPr>
          <p:cNvSpPr/>
          <p:nvPr/>
        </p:nvSpPr>
        <p:spPr>
          <a:xfrm>
            <a:off x="7351613" y="4258006"/>
            <a:ext cx="268970" cy="360218"/>
          </a:xfrm>
          <a:prstGeom prst="roundRect">
            <a:avLst/>
          </a:prstGeom>
          <a:solidFill>
            <a:srgbClr val="7F807D"/>
          </a:solidFill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4" name="Rounded Rectangle 36">
            <a:extLst>
              <a:ext uri="{FF2B5EF4-FFF2-40B4-BE49-F238E27FC236}">
                <a16:creationId xmlns:a16="http://schemas.microsoft.com/office/drawing/2014/main" id="{76D088FA-9C1E-AF44-B4C3-D206EE2BD2F0}"/>
              </a:ext>
            </a:extLst>
          </p:cNvPr>
          <p:cNvSpPr/>
          <p:nvPr/>
        </p:nvSpPr>
        <p:spPr>
          <a:xfrm>
            <a:off x="7351613" y="4866401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5" name="Rounded Rectangle 37">
            <a:extLst>
              <a:ext uri="{FF2B5EF4-FFF2-40B4-BE49-F238E27FC236}">
                <a16:creationId xmlns:a16="http://schemas.microsoft.com/office/drawing/2014/main" id="{4C5F753B-29A0-DA4E-AF53-84A4D144C823}"/>
              </a:ext>
            </a:extLst>
          </p:cNvPr>
          <p:cNvSpPr/>
          <p:nvPr/>
        </p:nvSpPr>
        <p:spPr>
          <a:xfrm>
            <a:off x="7351613" y="5470729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6" name="Rounded Rectangle 39">
            <a:extLst>
              <a:ext uri="{FF2B5EF4-FFF2-40B4-BE49-F238E27FC236}">
                <a16:creationId xmlns:a16="http://schemas.microsoft.com/office/drawing/2014/main" id="{79A778A4-5A7A-D940-BAFB-71B9419F7B4F}"/>
              </a:ext>
            </a:extLst>
          </p:cNvPr>
          <p:cNvSpPr/>
          <p:nvPr/>
        </p:nvSpPr>
        <p:spPr>
          <a:xfrm>
            <a:off x="3759111" y="4873043"/>
            <a:ext cx="268970" cy="360218"/>
          </a:xfrm>
          <a:prstGeom prst="roundRect">
            <a:avLst/>
          </a:prstGeom>
          <a:ln w="38100" cap="rnd" cmpd="sng">
            <a:solidFill>
              <a:schemeClr val="bg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7" name="Rounded Rectangle 41">
            <a:extLst>
              <a:ext uri="{FF2B5EF4-FFF2-40B4-BE49-F238E27FC236}">
                <a16:creationId xmlns:a16="http://schemas.microsoft.com/office/drawing/2014/main" id="{1812CD8C-5BEE-6443-9F62-1EAC8BE48B4F}"/>
              </a:ext>
            </a:extLst>
          </p:cNvPr>
          <p:cNvSpPr/>
          <p:nvPr/>
        </p:nvSpPr>
        <p:spPr>
          <a:xfrm>
            <a:off x="4543930" y="4803413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</a:p>
        </p:txBody>
      </p:sp>
      <p:sp>
        <p:nvSpPr>
          <p:cNvPr id="28" name="Rounded Rectangle 42">
            <a:extLst>
              <a:ext uri="{FF2B5EF4-FFF2-40B4-BE49-F238E27FC236}">
                <a16:creationId xmlns:a16="http://schemas.microsoft.com/office/drawing/2014/main" id="{CE4D0421-EF6E-644D-84F1-4B3778AE3091}"/>
              </a:ext>
            </a:extLst>
          </p:cNvPr>
          <p:cNvSpPr/>
          <p:nvPr/>
        </p:nvSpPr>
        <p:spPr>
          <a:xfrm>
            <a:off x="8006742" y="4207850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2C619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 1</a:t>
            </a:r>
          </a:p>
        </p:txBody>
      </p:sp>
      <p:sp>
        <p:nvSpPr>
          <p:cNvPr id="29" name="Rounded Rectangle 43">
            <a:extLst>
              <a:ext uri="{FF2B5EF4-FFF2-40B4-BE49-F238E27FC236}">
                <a16:creationId xmlns:a16="http://schemas.microsoft.com/office/drawing/2014/main" id="{2523A960-F505-AE41-A0A8-FC964640182B}"/>
              </a:ext>
            </a:extLst>
          </p:cNvPr>
          <p:cNvSpPr/>
          <p:nvPr/>
        </p:nvSpPr>
        <p:spPr>
          <a:xfrm>
            <a:off x="8006741" y="4810728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2</a:t>
            </a:r>
          </a:p>
        </p:txBody>
      </p:sp>
      <p:sp>
        <p:nvSpPr>
          <p:cNvPr id="30" name="Rounded Rectangle 44">
            <a:extLst>
              <a:ext uri="{FF2B5EF4-FFF2-40B4-BE49-F238E27FC236}">
                <a16:creationId xmlns:a16="http://schemas.microsoft.com/office/drawing/2014/main" id="{513B8A70-1C28-8B41-A2C4-0F607D3F494A}"/>
              </a:ext>
            </a:extLst>
          </p:cNvPr>
          <p:cNvSpPr/>
          <p:nvPr/>
        </p:nvSpPr>
        <p:spPr>
          <a:xfrm>
            <a:off x="8006740" y="5410245"/>
            <a:ext cx="1414536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Worker 3</a:t>
            </a:r>
          </a:p>
        </p:txBody>
      </p:sp>
      <p:sp>
        <p:nvSpPr>
          <p:cNvPr id="31" name="Oval Callout 45">
            <a:extLst>
              <a:ext uri="{FF2B5EF4-FFF2-40B4-BE49-F238E27FC236}">
                <a16:creationId xmlns:a16="http://schemas.microsoft.com/office/drawing/2014/main" id="{8616B32E-08AA-8649-8959-932DBCF7CC9C}"/>
              </a:ext>
            </a:extLst>
          </p:cNvPr>
          <p:cNvSpPr/>
          <p:nvPr/>
        </p:nvSpPr>
        <p:spPr>
          <a:xfrm>
            <a:off x="3759111" y="3141510"/>
            <a:ext cx="3689439" cy="1042278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 err="1">
                <a:solidFill>
                  <a:schemeClr val="bg1"/>
                </a:solidFill>
              </a:rPr>
              <a:t>Require</a:t>
            </a:r>
            <a:r>
              <a:rPr lang="sv-SE" sz="1600" b="1" dirty="0">
                <a:solidFill>
                  <a:schemeClr val="bg1"/>
                </a:solidFill>
              </a:rPr>
              <a:t> same </a:t>
            </a:r>
            <a:r>
              <a:rPr lang="sv-SE" sz="1600" b="1" dirty="0" err="1">
                <a:solidFill>
                  <a:schemeClr val="bg1"/>
                </a:solidFill>
              </a:rPr>
              <a:t>reply</a:t>
            </a:r>
            <a:r>
              <a:rPr lang="sv-SE" sz="1600" b="1" dirty="0">
                <a:solidFill>
                  <a:schemeClr val="bg1"/>
                </a:solidFill>
              </a:rPr>
              <a:t> from at </a:t>
            </a:r>
            <a:r>
              <a:rPr lang="sv-SE" sz="1600" b="1" dirty="0" err="1">
                <a:solidFill>
                  <a:schemeClr val="bg1"/>
                </a:solidFill>
              </a:rPr>
              <a:t>least</a:t>
            </a:r>
            <a:r>
              <a:rPr lang="sv-SE" sz="1600" b="1" dirty="0">
                <a:solidFill>
                  <a:schemeClr val="bg1"/>
                </a:solidFill>
              </a:rPr>
              <a:t> N </a:t>
            </a:r>
            <a:r>
              <a:rPr lang="sv-SE" sz="1600" b="1" dirty="0" err="1">
                <a:solidFill>
                  <a:schemeClr val="bg1"/>
                </a:solidFill>
              </a:rPr>
              <a:t>workers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32" name="Rounded Rectangle 71">
            <a:extLst>
              <a:ext uri="{FF2B5EF4-FFF2-40B4-BE49-F238E27FC236}">
                <a16:creationId xmlns:a16="http://schemas.microsoft.com/office/drawing/2014/main" id="{96DF7BE8-0C9E-8142-BB10-1E1206EEE2EC}"/>
              </a:ext>
            </a:extLst>
          </p:cNvPr>
          <p:cNvSpPr/>
          <p:nvPr/>
        </p:nvSpPr>
        <p:spPr>
          <a:xfrm>
            <a:off x="1834592" y="481072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3914014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/>
              <a:t>Throttling</a:t>
            </a:r>
            <a:r>
              <a:rPr lang="sv-SE" dirty="0"/>
              <a:t>, the naive </a:t>
            </a:r>
            <a:r>
              <a:rPr lang="sv-SE" dirty="0" err="1"/>
              <a:t>way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grpSp>
        <p:nvGrpSpPr>
          <p:cNvPr id="33" name="Group 17">
            <a:extLst>
              <a:ext uri="{FF2B5EF4-FFF2-40B4-BE49-F238E27FC236}">
                <a16:creationId xmlns:a16="http://schemas.microsoft.com/office/drawing/2014/main" id="{C1A8A099-96D3-0E4C-8380-725C13A11633}"/>
              </a:ext>
            </a:extLst>
          </p:cNvPr>
          <p:cNvGrpSpPr/>
          <p:nvPr/>
        </p:nvGrpSpPr>
        <p:grpSpPr>
          <a:xfrm>
            <a:off x="1931862" y="4414018"/>
            <a:ext cx="8328276" cy="376844"/>
            <a:chOff x="3256163" y="3851318"/>
            <a:chExt cx="5679673" cy="376844"/>
          </a:xfrm>
        </p:grpSpPr>
        <p:cxnSp>
          <p:nvCxnSpPr>
            <p:cNvPr id="34" name="Straight Arrow Connector 4">
              <a:extLst>
                <a:ext uri="{FF2B5EF4-FFF2-40B4-BE49-F238E27FC236}">
                  <a16:creationId xmlns:a16="http://schemas.microsoft.com/office/drawing/2014/main" id="{F84AA532-90CA-374E-A912-2122D8F9B530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14">
              <a:extLst>
                <a:ext uri="{FF2B5EF4-FFF2-40B4-BE49-F238E27FC236}">
                  <a16:creationId xmlns:a16="http://schemas.microsoft.com/office/drawing/2014/main" id="{A4EC8B22-18DB-6647-A848-33F0EEDA00D2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D966FCE5-02BA-C344-8246-41B5100064C6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7" name="Group 50">
            <a:extLst>
              <a:ext uri="{FF2B5EF4-FFF2-40B4-BE49-F238E27FC236}">
                <a16:creationId xmlns:a16="http://schemas.microsoft.com/office/drawing/2014/main" id="{47968046-C179-9D4C-A472-3FBF75B52EFA}"/>
              </a:ext>
            </a:extLst>
          </p:cNvPr>
          <p:cNvGrpSpPr/>
          <p:nvPr/>
        </p:nvGrpSpPr>
        <p:grpSpPr>
          <a:xfrm>
            <a:off x="4299619" y="4414018"/>
            <a:ext cx="3469480" cy="360218"/>
            <a:chOff x="4299619" y="4414018"/>
            <a:chExt cx="3469480" cy="360218"/>
          </a:xfrm>
        </p:grpSpPr>
        <p:sp>
          <p:nvSpPr>
            <p:cNvPr id="38" name="Rounded Rectangle 18">
              <a:extLst>
                <a:ext uri="{FF2B5EF4-FFF2-40B4-BE49-F238E27FC236}">
                  <a16:creationId xmlns:a16="http://schemas.microsoft.com/office/drawing/2014/main" id="{D3792BB3-73D3-F44A-9838-12E879B4259D}"/>
                </a:ext>
              </a:extLst>
            </p:cNvPr>
            <p:cNvSpPr/>
            <p:nvPr/>
          </p:nvSpPr>
          <p:spPr>
            <a:xfrm>
              <a:off x="429961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9" name="Rounded Rectangle 19">
              <a:extLst>
                <a:ext uri="{FF2B5EF4-FFF2-40B4-BE49-F238E27FC236}">
                  <a16:creationId xmlns:a16="http://schemas.microsoft.com/office/drawing/2014/main" id="{895BBBF9-297A-FE44-8065-CA1013536487}"/>
                </a:ext>
              </a:extLst>
            </p:cNvPr>
            <p:cNvSpPr/>
            <p:nvPr/>
          </p:nvSpPr>
          <p:spPr>
            <a:xfrm>
              <a:off x="4936020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20">
              <a:extLst>
                <a:ext uri="{FF2B5EF4-FFF2-40B4-BE49-F238E27FC236}">
                  <a16:creationId xmlns:a16="http://schemas.microsoft.com/office/drawing/2014/main" id="{26CFCE33-8C72-9A46-9C64-4C8FA9F902D3}"/>
                </a:ext>
              </a:extLst>
            </p:cNvPr>
            <p:cNvSpPr/>
            <p:nvPr/>
          </p:nvSpPr>
          <p:spPr>
            <a:xfrm>
              <a:off x="55836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7">
              <a:extLst>
                <a:ext uri="{FF2B5EF4-FFF2-40B4-BE49-F238E27FC236}">
                  <a16:creationId xmlns:a16="http://schemas.microsoft.com/office/drawing/2014/main" id="{8697DFF7-299B-1A4B-88C9-F6BFBB388863}"/>
                </a:ext>
              </a:extLst>
            </p:cNvPr>
            <p:cNvSpPr/>
            <p:nvPr/>
          </p:nvSpPr>
          <p:spPr>
            <a:xfrm>
              <a:off x="6216124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2" name="Rounded Rectangle 48">
              <a:extLst>
                <a:ext uri="{FF2B5EF4-FFF2-40B4-BE49-F238E27FC236}">
                  <a16:creationId xmlns:a16="http://schemas.microsoft.com/office/drawing/2014/main" id="{D42B2AB1-6AEA-2240-82D1-9482E56408BD}"/>
                </a:ext>
              </a:extLst>
            </p:cNvPr>
            <p:cNvSpPr/>
            <p:nvPr/>
          </p:nvSpPr>
          <p:spPr>
            <a:xfrm>
              <a:off x="6852525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EF4D1844-F92D-784C-B174-7EF33B38D26D}"/>
                </a:ext>
              </a:extLst>
            </p:cNvPr>
            <p:cNvSpPr/>
            <p:nvPr/>
          </p:nvSpPr>
          <p:spPr>
            <a:xfrm>
              <a:off x="7500129" y="44140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>
                  <a:lumMod val="95000"/>
                  <a:lumOff val="5000"/>
                </a:schemeClr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Oval Callout 51">
            <a:extLst>
              <a:ext uri="{FF2B5EF4-FFF2-40B4-BE49-F238E27FC236}">
                <a16:creationId xmlns:a16="http://schemas.microsoft.com/office/drawing/2014/main" id="{03893A24-4D9B-7A4C-B61F-ACD6C7FCE6B4}"/>
              </a:ext>
            </a:extLst>
          </p:cNvPr>
          <p:cNvSpPr/>
          <p:nvPr/>
        </p:nvSpPr>
        <p:spPr>
          <a:xfrm>
            <a:off x="356158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Add a delay after each message</a:t>
            </a:r>
          </a:p>
        </p:txBody>
      </p:sp>
    </p:spTree>
    <p:extLst>
      <p:ext uri="{BB962C8B-B14F-4D97-AF65-F5344CB8AC3E}">
        <p14:creationId xmlns:p14="http://schemas.microsoft.com/office/powerpoint/2010/main" val="2441966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/>
              <a:t>Throttling</a:t>
            </a:r>
            <a:r>
              <a:rPr lang="sv-SE" dirty="0"/>
              <a:t>, a </a:t>
            </a:r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way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grpSp>
        <p:nvGrpSpPr>
          <p:cNvPr id="16" name="Group 17">
            <a:extLst>
              <a:ext uri="{FF2B5EF4-FFF2-40B4-BE49-F238E27FC236}">
                <a16:creationId xmlns:a16="http://schemas.microsoft.com/office/drawing/2014/main" id="{F48C992A-68F7-9347-AEDF-A8415C520A60}"/>
              </a:ext>
            </a:extLst>
          </p:cNvPr>
          <p:cNvGrpSpPr/>
          <p:nvPr/>
        </p:nvGrpSpPr>
        <p:grpSpPr>
          <a:xfrm>
            <a:off x="1931862" y="4414018"/>
            <a:ext cx="8328276" cy="376846"/>
            <a:chOff x="3256163" y="3851318"/>
            <a:chExt cx="5679673" cy="376846"/>
          </a:xfrm>
        </p:grpSpPr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1874C9C-9110-F443-98FA-CF0528405190}"/>
                </a:ext>
              </a:extLst>
            </p:cNvPr>
            <p:cNvCxnSpPr>
              <a:stCxn id="22" idx="3"/>
            </p:cNvCxnSpPr>
            <p:nvPr/>
          </p:nvCxnSpPr>
          <p:spPr>
            <a:xfrm>
              <a:off x="3344832" y="4039741"/>
              <a:ext cx="5502334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type="none" w="sm" len="sm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D2281DD4-A49A-0F44-8482-3F39F2AA37D4}"/>
                </a:ext>
              </a:extLst>
            </p:cNvPr>
            <p:cNvSpPr/>
            <p:nvPr/>
          </p:nvSpPr>
          <p:spPr>
            <a:xfrm>
              <a:off x="6051665" y="3851321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F2CEEA4-459D-DC49-87BB-E92FED5100CE}"/>
                </a:ext>
              </a:extLst>
            </p:cNvPr>
            <p:cNvSpPr/>
            <p:nvPr/>
          </p:nvSpPr>
          <p:spPr>
            <a:xfrm>
              <a:off x="4653914" y="3851320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52F490D-2A7A-2B43-AA16-750001C0911F}"/>
                </a:ext>
              </a:extLst>
            </p:cNvPr>
            <p:cNvSpPr/>
            <p:nvPr/>
          </p:nvSpPr>
          <p:spPr>
            <a:xfrm>
              <a:off x="7449415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C2A9319-7E6B-6B4B-B4BD-E8B701D75DB1}"/>
                </a:ext>
              </a:extLst>
            </p:cNvPr>
            <p:cNvSpPr/>
            <p:nvPr/>
          </p:nvSpPr>
          <p:spPr>
            <a:xfrm>
              <a:off x="3256163" y="3851319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DF30C0EB-AFA1-524F-9522-00DFCA99E584}"/>
                </a:ext>
              </a:extLst>
            </p:cNvPr>
            <p:cNvSpPr/>
            <p:nvPr/>
          </p:nvSpPr>
          <p:spPr>
            <a:xfrm>
              <a:off x="8847167" y="3851318"/>
              <a:ext cx="88669" cy="376843"/>
            </a:xfrm>
            <a:prstGeom prst="rect">
              <a:avLst/>
            </a:prstGeom>
            <a:solidFill>
              <a:srgbClr val="56E59E"/>
            </a:solidFill>
            <a:ln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6757CC5-5019-6E40-987F-B916D42A84E7}"/>
              </a:ext>
            </a:extLst>
          </p:cNvPr>
          <p:cNvGrpSpPr/>
          <p:nvPr/>
        </p:nvGrpSpPr>
        <p:grpSpPr>
          <a:xfrm>
            <a:off x="4210418" y="4414018"/>
            <a:ext cx="984731" cy="360218"/>
            <a:chOff x="4831252" y="3851318"/>
            <a:chExt cx="984731" cy="360218"/>
          </a:xfrm>
        </p:grpSpPr>
        <p:sp>
          <p:nvSpPr>
            <p:cNvPr id="25" name="Rounded Rectangle 18">
              <a:extLst>
                <a:ext uri="{FF2B5EF4-FFF2-40B4-BE49-F238E27FC236}">
                  <a16:creationId xmlns:a16="http://schemas.microsoft.com/office/drawing/2014/main" id="{41C3EB31-33F4-6040-9B82-75612AE3C4AA}"/>
                </a:ext>
              </a:extLst>
            </p:cNvPr>
            <p:cNvSpPr/>
            <p:nvPr/>
          </p:nvSpPr>
          <p:spPr>
            <a:xfrm>
              <a:off x="4831252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19">
              <a:extLst>
                <a:ext uri="{FF2B5EF4-FFF2-40B4-BE49-F238E27FC236}">
                  <a16:creationId xmlns:a16="http://schemas.microsoft.com/office/drawing/2014/main" id="{CC0BA380-40F0-2C48-8ED0-A45C7F35E9A3}"/>
                </a:ext>
              </a:extLst>
            </p:cNvPr>
            <p:cNvSpPr/>
            <p:nvPr/>
          </p:nvSpPr>
          <p:spPr>
            <a:xfrm>
              <a:off x="518937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A9ADA2DD-4549-F347-B65B-5DE99E541A10}"/>
                </a:ext>
              </a:extLst>
            </p:cNvPr>
            <p:cNvSpPr/>
            <p:nvPr/>
          </p:nvSpPr>
          <p:spPr>
            <a:xfrm>
              <a:off x="554701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5">
            <a:extLst>
              <a:ext uri="{FF2B5EF4-FFF2-40B4-BE49-F238E27FC236}">
                <a16:creationId xmlns:a16="http://schemas.microsoft.com/office/drawing/2014/main" id="{388DC594-877A-6448-A44C-64E9546DCA75}"/>
              </a:ext>
            </a:extLst>
          </p:cNvPr>
          <p:cNvGrpSpPr/>
          <p:nvPr/>
        </p:nvGrpSpPr>
        <p:grpSpPr>
          <a:xfrm>
            <a:off x="6254386" y="4414018"/>
            <a:ext cx="984731" cy="360218"/>
            <a:chOff x="6229003" y="3851318"/>
            <a:chExt cx="984731" cy="360218"/>
          </a:xfrm>
        </p:grpSpPr>
        <p:sp>
          <p:nvSpPr>
            <p:cNvPr id="29" name="Rounded Rectangle 21">
              <a:extLst>
                <a:ext uri="{FF2B5EF4-FFF2-40B4-BE49-F238E27FC236}">
                  <a16:creationId xmlns:a16="http://schemas.microsoft.com/office/drawing/2014/main" id="{87538DA4-D43C-FC4B-A137-7F407196AD1A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355AA64B-1537-9845-946C-6F4ED02629DF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48723E9F-30C8-0A44-92CF-AD1A60E857B1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27">
            <a:extLst>
              <a:ext uri="{FF2B5EF4-FFF2-40B4-BE49-F238E27FC236}">
                <a16:creationId xmlns:a16="http://schemas.microsoft.com/office/drawing/2014/main" id="{87A32905-BE93-1E45-A6CF-85F990C50070}"/>
              </a:ext>
            </a:extLst>
          </p:cNvPr>
          <p:cNvGrpSpPr/>
          <p:nvPr/>
        </p:nvGrpSpPr>
        <p:grpSpPr>
          <a:xfrm>
            <a:off x="8314255" y="4414018"/>
            <a:ext cx="984731" cy="360218"/>
            <a:chOff x="6229003" y="3851318"/>
            <a:chExt cx="984731" cy="360218"/>
          </a:xfrm>
        </p:grpSpPr>
        <p:sp>
          <p:nvSpPr>
            <p:cNvPr id="45" name="Rounded Rectangle 28">
              <a:extLst>
                <a:ext uri="{FF2B5EF4-FFF2-40B4-BE49-F238E27FC236}">
                  <a16:creationId xmlns:a16="http://schemas.microsoft.com/office/drawing/2014/main" id="{73B20F9D-9935-AC4A-90A6-85F9B2685D2E}"/>
                </a:ext>
              </a:extLst>
            </p:cNvPr>
            <p:cNvSpPr/>
            <p:nvPr/>
          </p:nvSpPr>
          <p:spPr>
            <a:xfrm>
              <a:off x="6229003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29">
              <a:extLst>
                <a:ext uri="{FF2B5EF4-FFF2-40B4-BE49-F238E27FC236}">
                  <a16:creationId xmlns:a16="http://schemas.microsoft.com/office/drawing/2014/main" id="{56D7EE18-045D-DB49-8033-B7B58B9F11B3}"/>
                </a:ext>
              </a:extLst>
            </p:cNvPr>
            <p:cNvSpPr/>
            <p:nvPr/>
          </p:nvSpPr>
          <p:spPr>
            <a:xfrm>
              <a:off x="6587125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F7FCDE6-BD47-0748-AAF3-AB60B3336A87}"/>
                </a:ext>
              </a:extLst>
            </p:cNvPr>
            <p:cNvSpPr/>
            <p:nvPr/>
          </p:nvSpPr>
          <p:spPr>
            <a:xfrm>
              <a:off x="6944764" y="3851318"/>
              <a:ext cx="268970" cy="360218"/>
            </a:xfrm>
            <a:prstGeom prst="roundRect">
              <a:avLst/>
            </a:prstGeom>
            <a:ln w="25400" cap="rnd" cmpd="sng">
              <a:solidFill>
                <a:schemeClr val="bg1"/>
              </a:solidFill>
              <a:rou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Callout 26">
            <a:extLst>
              <a:ext uri="{FF2B5EF4-FFF2-40B4-BE49-F238E27FC236}">
                <a16:creationId xmlns:a16="http://schemas.microsoft.com/office/drawing/2014/main" id="{2856A4DB-2EA1-D047-A4C7-EF8F696215AE}"/>
              </a:ext>
            </a:extLst>
          </p:cNvPr>
          <p:cNvSpPr/>
          <p:nvPr/>
        </p:nvSpPr>
        <p:spPr>
          <a:xfrm>
            <a:off x="2537515" y="2952748"/>
            <a:ext cx="3017840" cy="872354"/>
          </a:xfrm>
          <a:prstGeom prst="wedgeEllipseCallout">
            <a:avLst>
              <a:gd name="adj1" fmla="val 814"/>
              <a:gd name="adj2" fmla="val 99517"/>
            </a:avLst>
          </a:prstGeom>
          <a:solidFill>
            <a:schemeClr val="accent4">
              <a:lumMod val="40000"/>
              <a:lumOff val="60000"/>
            </a:schemeClr>
          </a:solidFill>
          <a:ln w="63500">
            <a:solidFill>
              <a:srgbClr val="7F807D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555079 w 2084081"/>
                      <a:gd name="connsiteY0" fmla="*/ -690940 h 742802"/>
                      <a:gd name="connsiteX1" fmla="*/ 1411504 w 2084081"/>
                      <a:gd name="connsiteY1" fmla="*/ 24128 h 742802"/>
                      <a:gd name="connsiteX2" fmla="*/ 1525796 w 2084081"/>
                      <a:gd name="connsiteY2" fmla="*/ 700354 h 742802"/>
                      <a:gd name="connsiteX3" fmla="*/ 896013 w 2084081"/>
                      <a:gd name="connsiteY3" fmla="*/ 739137 h 742802"/>
                      <a:gd name="connsiteX4" fmla="*/ 91570 w 2084081"/>
                      <a:gd name="connsiteY4" fmla="*/ 219157 h 742802"/>
                      <a:gd name="connsiteX5" fmla="*/ 1019605 w 2084081"/>
                      <a:gd name="connsiteY5" fmla="*/ 85 h 742802"/>
                      <a:gd name="connsiteX6" fmla="*/ 1555079 w 2084081"/>
                      <a:gd name="connsiteY6" fmla="*/ -690940 h 7428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4081" h="742802" fill="none" extrusionOk="0">
                        <a:moveTo>
                          <a:pt x="1555079" y="-690940"/>
                        </a:moveTo>
                        <a:cubicBezTo>
                          <a:pt x="1451783" y="-481469"/>
                          <a:pt x="1387346" y="-75422"/>
                          <a:pt x="1411504" y="24128"/>
                        </a:cubicBezTo>
                        <a:cubicBezTo>
                          <a:pt x="2288601" y="158328"/>
                          <a:pt x="2367538" y="562691"/>
                          <a:pt x="1525796" y="700354"/>
                        </a:cubicBezTo>
                        <a:cubicBezTo>
                          <a:pt x="1312839" y="733302"/>
                          <a:pt x="1116243" y="753382"/>
                          <a:pt x="896013" y="739137"/>
                        </a:cubicBezTo>
                        <a:cubicBezTo>
                          <a:pt x="240485" y="751283"/>
                          <a:pt x="-192148" y="451827"/>
                          <a:pt x="91570" y="219157"/>
                        </a:cubicBezTo>
                        <a:cubicBezTo>
                          <a:pt x="277440" y="120829"/>
                          <a:pt x="644605" y="36278"/>
                          <a:pt x="1019605" y="85"/>
                        </a:cubicBezTo>
                        <a:cubicBezTo>
                          <a:pt x="1112242" y="-217578"/>
                          <a:pt x="1447121" y="-555745"/>
                          <a:pt x="1555079" y="-690940"/>
                        </a:cubicBezTo>
                        <a:close/>
                      </a:path>
                      <a:path w="2084081" h="742802" stroke="0" extrusionOk="0">
                        <a:moveTo>
                          <a:pt x="1555079" y="-690940"/>
                        </a:moveTo>
                        <a:cubicBezTo>
                          <a:pt x="1540687" y="-555409"/>
                          <a:pt x="1493697" y="-274750"/>
                          <a:pt x="1411504" y="24128"/>
                        </a:cubicBezTo>
                        <a:cubicBezTo>
                          <a:pt x="2267831" y="141074"/>
                          <a:pt x="2303314" y="552253"/>
                          <a:pt x="1525796" y="700354"/>
                        </a:cubicBezTo>
                        <a:cubicBezTo>
                          <a:pt x="1309953" y="758442"/>
                          <a:pt x="1105113" y="788969"/>
                          <a:pt x="896013" y="739137"/>
                        </a:cubicBezTo>
                        <a:cubicBezTo>
                          <a:pt x="157944" y="676524"/>
                          <a:pt x="-153542" y="463487"/>
                          <a:pt x="91570" y="219157"/>
                        </a:cubicBezTo>
                        <a:cubicBezTo>
                          <a:pt x="297437" y="93297"/>
                          <a:pt x="634177" y="-30992"/>
                          <a:pt x="1019605" y="85"/>
                        </a:cubicBezTo>
                        <a:cubicBezTo>
                          <a:pt x="1188956" y="-214810"/>
                          <a:pt x="1411975" y="-552957"/>
                          <a:pt x="1555079" y="-69094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Limit messages per time slice</a:t>
            </a:r>
          </a:p>
        </p:txBody>
      </p:sp>
    </p:spTree>
    <p:extLst>
      <p:ext uri="{BB962C8B-B14F-4D97-AF65-F5344CB8AC3E}">
        <p14:creationId xmlns:p14="http://schemas.microsoft.com/office/powerpoint/2010/main" val="4124411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4352252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4296113" y="51160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4239552" y="5645518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1C10F6BF-075C-A723-B124-81BB3F6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/>
              <a:t>Bounded</a:t>
            </a:r>
            <a:r>
              <a:rPr lang="sv-SE" b="1" dirty="0"/>
              <a:t> Mailbox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0E0F7498-E71B-2102-A904-97E8FD6B5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3937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707571" y="4170581"/>
            <a:ext cx="1414536" cy="862551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Actor</a:t>
            </a:r>
          </a:p>
        </p:txBody>
      </p:sp>
      <p:sp>
        <p:nvSpPr>
          <p:cNvPr id="2" name="Oval 1"/>
          <p:cNvSpPr/>
          <p:nvPr/>
        </p:nvSpPr>
        <p:spPr>
          <a:xfrm>
            <a:off x="6614695" y="4029178"/>
            <a:ext cx="459734" cy="1145356"/>
          </a:xfrm>
          <a:prstGeom prst="ellipse">
            <a:avLst/>
          </a:prstGeom>
          <a:solidFill>
            <a:srgbClr val="FF493E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an 6"/>
          <p:cNvSpPr/>
          <p:nvPr/>
        </p:nvSpPr>
        <p:spPr>
          <a:xfrm rot="5400000">
            <a:off x="5526893" y="3375729"/>
            <a:ext cx="514191" cy="2452257"/>
          </a:xfrm>
          <a:prstGeom prst="can">
            <a:avLst>
              <a:gd name="adj" fmla="val 44499"/>
            </a:avLst>
          </a:prstGeom>
          <a:solidFill>
            <a:srgbClr val="43BFF7"/>
          </a:solidFill>
          <a:ln w="381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sv-SE" b="1" dirty="0"/>
              <a:t>Mailbox</a:t>
            </a:r>
          </a:p>
        </p:txBody>
      </p:sp>
      <p:cxnSp>
        <p:nvCxnSpPr>
          <p:cNvPr id="13" name="Elbow Connector 12"/>
          <p:cNvCxnSpPr>
            <a:endCxn id="7" idx="3"/>
          </p:cNvCxnSpPr>
          <p:nvPr/>
        </p:nvCxnSpPr>
        <p:spPr>
          <a:xfrm>
            <a:off x="3172120" y="4601856"/>
            <a:ext cx="1385740" cy="2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type="none" w="sm" len="sm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6383933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39021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4109" y="4423792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30505" y="442174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 rot="1490643">
            <a:off x="6677921" y="5116046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 rot="18489460">
            <a:off x="6621360" y="5645517"/>
            <a:ext cx="268970" cy="360218"/>
          </a:xfrm>
          <a:prstGeom prst="roundRect">
            <a:avLst/>
          </a:prstGeom>
          <a:ln w="38100" cap="rnd" cmpd="sng">
            <a:solidFill>
              <a:schemeClr val="bg1">
                <a:lumMod val="85000"/>
                <a:lumOff val="1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98D744F-ECC3-AD63-7BD9-2C6186C0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/>
              <a:t>Bounded</a:t>
            </a:r>
            <a:r>
              <a:rPr lang="sv-SE" b="1" dirty="0"/>
              <a:t> Mailbox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0A117E0-E4DB-59EB-0560-D057B079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733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tshållare för innehåll 2">
            <a:extLst>
              <a:ext uri="{FF2B5EF4-FFF2-40B4-BE49-F238E27FC236}">
                <a16:creationId xmlns:a16="http://schemas.microsoft.com/office/drawing/2014/main" id="{F03E1CF2-2B50-CE4B-848D-8C7CAA1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/>
              <a:t>Work</a:t>
            </a:r>
            <a:r>
              <a:rPr lang="sv-SE" b="1" dirty="0"/>
              <a:t> pulling </a:t>
            </a:r>
            <a:r>
              <a:rPr lang="sv-SE" b="1" dirty="0" err="1"/>
              <a:t>pattern</a:t>
            </a:r>
            <a:endParaRPr lang="sv-SE" b="1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CC5CF2D-A5A7-A547-AB10-01985432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Patterns</a:t>
            </a:r>
            <a:endParaRPr lang="sv-SE" dirty="0"/>
          </a:p>
        </p:txBody>
      </p:sp>
      <p:sp>
        <p:nvSpPr>
          <p:cNvPr id="34" name="Rounded Rectangle 4">
            <a:extLst>
              <a:ext uri="{FF2B5EF4-FFF2-40B4-BE49-F238E27FC236}">
                <a16:creationId xmlns:a16="http://schemas.microsoft.com/office/drawing/2014/main" id="{6CAFEA64-59F6-974A-BF44-0E1AB1062ED1}"/>
              </a:ext>
            </a:extLst>
          </p:cNvPr>
          <p:cNvSpPr/>
          <p:nvPr/>
        </p:nvSpPr>
        <p:spPr>
          <a:xfrm>
            <a:off x="7377267" y="3293864"/>
            <a:ext cx="1414536" cy="1393775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1</a:t>
            </a:r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5FC561E9-9850-1E46-B2BC-2550547BBCE4}"/>
              </a:ext>
            </a:extLst>
          </p:cNvPr>
          <p:cNvSpPr/>
          <p:nvPr/>
        </p:nvSpPr>
        <p:spPr>
          <a:xfrm>
            <a:off x="3411279" y="3293864"/>
            <a:ext cx="1414536" cy="294748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Producer</a:t>
            </a:r>
          </a:p>
        </p:txBody>
      </p:sp>
      <p:sp>
        <p:nvSpPr>
          <p:cNvPr id="36" name="Freeform 41">
            <a:extLst>
              <a:ext uri="{FF2B5EF4-FFF2-40B4-BE49-F238E27FC236}">
                <a16:creationId xmlns:a16="http://schemas.microsoft.com/office/drawing/2014/main" id="{6A56868A-AEF7-2746-A858-05FCE66051CF}"/>
              </a:ext>
            </a:extLst>
          </p:cNvPr>
          <p:cNvSpPr/>
          <p:nvPr/>
        </p:nvSpPr>
        <p:spPr>
          <a:xfrm>
            <a:off x="4999740" y="3804715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7B1260B1-E7F5-BC49-9024-0B063B18F212}"/>
              </a:ext>
            </a:extLst>
          </p:cNvPr>
          <p:cNvSpPr/>
          <p:nvPr/>
        </p:nvSpPr>
        <p:spPr>
          <a:xfrm>
            <a:off x="5010566" y="3345185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38" name="Rounded Rectangle 43">
            <a:extLst>
              <a:ext uri="{FF2B5EF4-FFF2-40B4-BE49-F238E27FC236}">
                <a16:creationId xmlns:a16="http://schemas.microsoft.com/office/drawing/2014/main" id="{A6E8910E-EA62-244D-85A9-D97D5EC01B0C}"/>
              </a:ext>
            </a:extLst>
          </p:cNvPr>
          <p:cNvSpPr/>
          <p:nvPr/>
        </p:nvSpPr>
        <p:spPr>
          <a:xfrm>
            <a:off x="7366441" y="4857844"/>
            <a:ext cx="1414536" cy="1383500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Worker 2</a:t>
            </a:r>
          </a:p>
        </p:txBody>
      </p:sp>
      <p:sp>
        <p:nvSpPr>
          <p:cNvPr id="39" name="Freeform 45">
            <a:extLst>
              <a:ext uri="{FF2B5EF4-FFF2-40B4-BE49-F238E27FC236}">
                <a16:creationId xmlns:a16="http://schemas.microsoft.com/office/drawing/2014/main" id="{01448F9C-D84C-5849-A948-8058373A9333}"/>
              </a:ext>
            </a:extLst>
          </p:cNvPr>
          <p:cNvSpPr/>
          <p:nvPr/>
        </p:nvSpPr>
        <p:spPr>
          <a:xfrm>
            <a:off x="4988914" y="5368694"/>
            <a:ext cx="2225254" cy="360219"/>
          </a:xfrm>
          <a:custGeom>
            <a:avLst/>
            <a:gdLst>
              <a:gd name="connsiteX0" fmla="*/ 0 w 2225254"/>
              <a:gd name="connsiteY0" fmla="*/ 0 h 360219"/>
              <a:gd name="connsiteX1" fmla="*/ 1912333 w 2225254"/>
              <a:gd name="connsiteY1" fmla="*/ 0 h 360219"/>
              <a:gd name="connsiteX2" fmla="*/ 1912333 w 2225254"/>
              <a:gd name="connsiteY2" fmla="*/ 1 h 360219"/>
              <a:gd name="connsiteX3" fmla="*/ 2225254 w 2225254"/>
              <a:gd name="connsiteY3" fmla="*/ 180110 h 360219"/>
              <a:gd name="connsiteX4" fmla="*/ 1912333 w 2225254"/>
              <a:gd name="connsiteY4" fmla="*/ 360219 h 360219"/>
              <a:gd name="connsiteX5" fmla="*/ 1912333 w 2225254"/>
              <a:gd name="connsiteY5" fmla="*/ 360218 h 360219"/>
              <a:gd name="connsiteX6" fmla="*/ 0 w 2225254"/>
              <a:gd name="connsiteY6" fmla="*/ 360218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5254" h="360219">
                <a:moveTo>
                  <a:pt x="0" y="0"/>
                </a:moveTo>
                <a:lnTo>
                  <a:pt x="1912333" y="0"/>
                </a:lnTo>
                <a:lnTo>
                  <a:pt x="1912333" y="1"/>
                </a:lnTo>
                <a:lnTo>
                  <a:pt x="2225254" y="180110"/>
                </a:lnTo>
                <a:lnTo>
                  <a:pt x="1912333" y="360219"/>
                </a:lnTo>
                <a:lnTo>
                  <a:pt x="1912333" y="360218"/>
                </a:lnTo>
                <a:lnTo>
                  <a:pt x="0" y="36021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to be done</a:t>
            </a:r>
          </a:p>
        </p:txBody>
      </p:sp>
      <p:sp>
        <p:nvSpPr>
          <p:cNvPr id="40" name="Freeform 46">
            <a:extLst>
              <a:ext uri="{FF2B5EF4-FFF2-40B4-BE49-F238E27FC236}">
                <a16:creationId xmlns:a16="http://schemas.microsoft.com/office/drawing/2014/main" id="{858F554F-8FAF-D440-ABB4-9F64645CCB9C}"/>
              </a:ext>
            </a:extLst>
          </p:cNvPr>
          <p:cNvSpPr/>
          <p:nvPr/>
        </p:nvSpPr>
        <p:spPr>
          <a:xfrm>
            <a:off x="4999740" y="4909164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Send work</a:t>
            </a:r>
          </a:p>
        </p:txBody>
      </p:sp>
      <p:sp>
        <p:nvSpPr>
          <p:cNvPr id="41" name="Freeform 14">
            <a:extLst>
              <a:ext uri="{FF2B5EF4-FFF2-40B4-BE49-F238E27FC236}">
                <a16:creationId xmlns:a16="http://schemas.microsoft.com/office/drawing/2014/main" id="{0ED185FD-8625-0043-9B23-BB2C001E1F99}"/>
              </a:ext>
            </a:extLst>
          </p:cNvPr>
          <p:cNvSpPr/>
          <p:nvPr/>
        </p:nvSpPr>
        <p:spPr>
          <a:xfrm>
            <a:off x="5005153" y="4262618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50A77855-7417-ED42-A2D9-A3C79A5B5630}"/>
              </a:ext>
            </a:extLst>
          </p:cNvPr>
          <p:cNvSpPr/>
          <p:nvPr/>
        </p:nvSpPr>
        <p:spPr>
          <a:xfrm>
            <a:off x="4994327" y="5826597"/>
            <a:ext cx="2214428" cy="361846"/>
          </a:xfrm>
          <a:custGeom>
            <a:avLst/>
            <a:gdLst>
              <a:gd name="connsiteX0" fmla="*/ 312921 w 2214428"/>
              <a:gd name="connsiteY0" fmla="*/ 0 h 361846"/>
              <a:gd name="connsiteX1" fmla="*/ 2214428 w 2214428"/>
              <a:gd name="connsiteY1" fmla="*/ 0 h 361846"/>
              <a:gd name="connsiteX2" fmla="*/ 2214428 w 2214428"/>
              <a:gd name="connsiteY2" fmla="*/ 360218 h 361846"/>
              <a:gd name="connsiteX3" fmla="*/ 312922 w 2214428"/>
              <a:gd name="connsiteY3" fmla="*/ 360218 h 361846"/>
              <a:gd name="connsiteX4" fmla="*/ 312922 w 2214428"/>
              <a:gd name="connsiteY4" fmla="*/ 361846 h 361846"/>
              <a:gd name="connsiteX5" fmla="*/ 0 w 2214428"/>
              <a:gd name="connsiteY5" fmla="*/ 181737 h 361846"/>
              <a:gd name="connsiteX6" fmla="*/ 312921 w 2214428"/>
              <a:gd name="connsiteY6" fmla="*/ 1628 h 36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14428" h="361846">
                <a:moveTo>
                  <a:pt x="312921" y="0"/>
                </a:moveTo>
                <a:lnTo>
                  <a:pt x="2214428" y="0"/>
                </a:lnTo>
                <a:lnTo>
                  <a:pt x="2214428" y="360218"/>
                </a:lnTo>
                <a:lnTo>
                  <a:pt x="312922" y="360218"/>
                </a:lnTo>
                <a:lnTo>
                  <a:pt x="312922" y="361846"/>
                </a:lnTo>
                <a:lnTo>
                  <a:pt x="0" y="181737"/>
                </a:lnTo>
                <a:lnTo>
                  <a:pt x="312921" y="1628"/>
                </a:lnTo>
                <a:close/>
              </a:path>
            </a:pathLst>
          </a:custGeom>
          <a:solidFill>
            <a:srgbClr val="FF493E"/>
          </a:solidFill>
          <a:ln w="38100" cap="rnd" cmpd="sng">
            <a:noFill/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Work Done</a:t>
            </a:r>
          </a:p>
        </p:txBody>
      </p:sp>
    </p:spTree>
    <p:extLst>
      <p:ext uri="{BB962C8B-B14F-4D97-AF65-F5344CB8AC3E}">
        <p14:creationId xmlns:p14="http://schemas.microsoft.com/office/powerpoint/2010/main" val="501374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241006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lbow Connector 20">
            <a:extLst>
              <a:ext uri="{FF2B5EF4-FFF2-40B4-BE49-F238E27FC236}">
                <a16:creationId xmlns:a16="http://schemas.microsoft.com/office/drawing/2014/main" id="{29FD3F7A-B629-1A17-938F-1B0E19581CF6}"/>
              </a:ext>
            </a:extLst>
          </p:cNvPr>
          <p:cNvCxnSpPr>
            <a:stCxn id="18" idx="2"/>
            <a:endCxn id="12" idx="0"/>
          </p:cNvCxnSpPr>
          <p:nvPr/>
        </p:nvCxnSpPr>
        <p:spPr>
          <a:xfrm rot="16200000" flipH="1">
            <a:off x="6349544" y="3489192"/>
            <a:ext cx="731337" cy="2478395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72025F3D-5CC4-AE2C-1AC5-BFEB54401D3B}"/>
              </a:ext>
            </a:extLst>
          </p:cNvPr>
          <p:cNvSpPr/>
          <p:nvPr/>
        </p:nvSpPr>
        <p:spPr>
          <a:xfrm>
            <a:off x="3686636" y="5094060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12" name="Rounded Rectangle 65">
            <a:extLst>
              <a:ext uri="{FF2B5EF4-FFF2-40B4-BE49-F238E27FC236}">
                <a16:creationId xmlns:a16="http://schemas.microsoft.com/office/drawing/2014/main" id="{998D94F0-B182-C3CB-0291-474311985117}"/>
              </a:ext>
            </a:extLst>
          </p:cNvPr>
          <p:cNvSpPr/>
          <p:nvPr/>
        </p:nvSpPr>
        <p:spPr>
          <a:xfrm>
            <a:off x="7455646" y="5094059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3" name="Rounded Rectangle 66">
            <a:extLst>
              <a:ext uri="{FF2B5EF4-FFF2-40B4-BE49-F238E27FC236}">
                <a16:creationId xmlns:a16="http://schemas.microsoft.com/office/drawing/2014/main" id="{DBA6B22B-4C2F-A264-80DE-E6662432DD20}"/>
              </a:ext>
            </a:extLst>
          </p:cNvPr>
          <p:cNvSpPr/>
          <p:nvPr/>
        </p:nvSpPr>
        <p:spPr>
          <a:xfrm>
            <a:off x="8742696" y="5094058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4" name="Rounded Rectangle 67">
            <a:extLst>
              <a:ext uri="{FF2B5EF4-FFF2-40B4-BE49-F238E27FC236}">
                <a16:creationId xmlns:a16="http://schemas.microsoft.com/office/drawing/2014/main" id="{D9F867AE-C505-BC5F-CB4A-B72B99BB9B4E}"/>
              </a:ext>
            </a:extLst>
          </p:cNvPr>
          <p:cNvSpPr/>
          <p:nvPr/>
        </p:nvSpPr>
        <p:spPr>
          <a:xfrm>
            <a:off x="4977251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</a:t>
            </a:r>
            <a:r>
              <a:rPr lang="sv-SE" sz="1400" b="1" dirty="0" err="1"/>
              <a:t>Owners</a:t>
            </a:r>
            <a:endParaRPr lang="sv-SE" sz="1400" b="1" dirty="0"/>
          </a:p>
        </p:txBody>
      </p:sp>
      <p:sp>
        <p:nvSpPr>
          <p:cNvPr id="16" name="Rounded Rectangle 69">
            <a:extLst>
              <a:ext uri="{FF2B5EF4-FFF2-40B4-BE49-F238E27FC236}">
                <a16:creationId xmlns:a16="http://schemas.microsoft.com/office/drawing/2014/main" id="{F30AB3D4-8908-3DA6-58C1-5569B3A17590}"/>
              </a:ext>
            </a:extLst>
          </p:cNvPr>
          <p:cNvSpPr/>
          <p:nvPr/>
        </p:nvSpPr>
        <p:spPr>
          <a:xfrm>
            <a:off x="1212171" y="5228374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7" name="Rounded Rectangle 64">
            <a:extLst>
              <a:ext uri="{FF2B5EF4-FFF2-40B4-BE49-F238E27FC236}">
                <a16:creationId xmlns:a16="http://schemas.microsoft.com/office/drawing/2014/main" id="{999789EB-0EFD-5B0C-CE6A-0F5F6708B6B4}"/>
              </a:ext>
            </a:extLst>
          </p:cNvPr>
          <p:cNvSpPr/>
          <p:nvPr/>
        </p:nvSpPr>
        <p:spPr>
          <a:xfrm>
            <a:off x="6232506" y="5094059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  <p:sp>
        <p:nvSpPr>
          <p:cNvPr id="2" name="Rounded Rectangle 68">
            <a:extLst>
              <a:ext uri="{FF2B5EF4-FFF2-40B4-BE49-F238E27FC236}">
                <a16:creationId xmlns:a16="http://schemas.microsoft.com/office/drawing/2014/main" id="{4ACAE977-604F-5E34-A142-09986D7841CD}"/>
              </a:ext>
            </a:extLst>
          </p:cNvPr>
          <p:cNvSpPr/>
          <p:nvPr/>
        </p:nvSpPr>
        <p:spPr>
          <a:xfrm>
            <a:off x="1212171" y="3144774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Key</a:t>
            </a:r>
            <a:endParaRPr lang="sv-SE" sz="1400" b="1" dirty="0"/>
          </a:p>
        </p:txBody>
      </p:sp>
      <p:sp>
        <p:nvSpPr>
          <p:cNvPr id="3" name="Rounded Rectangle 68">
            <a:extLst>
              <a:ext uri="{FF2B5EF4-FFF2-40B4-BE49-F238E27FC236}">
                <a16:creationId xmlns:a16="http://schemas.microsoft.com/office/drawing/2014/main" id="{8030BA90-300E-6695-F9E5-092C51F9D790}"/>
              </a:ext>
            </a:extLst>
          </p:cNvPr>
          <p:cNvSpPr/>
          <p:nvPr/>
        </p:nvSpPr>
        <p:spPr>
          <a:xfrm>
            <a:off x="1200363" y="493749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Value</a:t>
            </a:r>
            <a:endParaRPr lang="sv-SE" sz="1400" b="1" dirty="0"/>
          </a:p>
        </p:txBody>
      </p:sp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A01818C3-DCD7-981D-4FCB-F961AB8B4B13}"/>
              </a:ext>
            </a:extLst>
          </p:cNvPr>
          <p:cNvSpPr/>
          <p:nvPr/>
        </p:nvSpPr>
        <p:spPr>
          <a:xfrm>
            <a:off x="8468141" y="2614502"/>
            <a:ext cx="2181013" cy="284226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Distributed</a:t>
            </a:r>
            <a:r>
              <a:rPr lang="sv-SE" sz="1400" b="1" dirty="0"/>
              <a:t> </a:t>
            </a:r>
            <a:r>
              <a:rPr lang="sv-SE" sz="1400" b="1" dirty="0" err="1"/>
              <a:t>Hashtable</a:t>
            </a:r>
            <a:endParaRPr lang="sv-SE" sz="1400" b="1" dirty="0"/>
          </a:p>
        </p:txBody>
      </p:sp>
      <p:sp>
        <p:nvSpPr>
          <p:cNvPr id="22" name="Ellips 21">
            <a:extLst>
              <a:ext uri="{FF2B5EF4-FFF2-40B4-BE49-F238E27FC236}">
                <a16:creationId xmlns:a16="http://schemas.microsoft.com/office/drawing/2014/main" id="{DBBD0334-BA07-AA90-5993-E2AC203C4567}"/>
              </a:ext>
            </a:extLst>
          </p:cNvPr>
          <p:cNvSpPr/>
          <p:nvPr/>
        </p:nvSpPr>
        <p:spPr>
          <a:xfrm>
            <a:off x="266700" y="2636300"/>
            <a:ext cx="10458450" cy="4050250"/>
          </a:xfrm>
          <a:prstGeom prst="ellipse">
            <a:avLst/>
          </a:prstGeom>
          <a:noFill/>
          <a:ln w="60325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ounded Rectangle 68">
            <a:extLst>
              <a:ext uri="{FF2B5EF4-FFF2-40B4-BE49-F238E27FC236}">
                <a16:creationId xmlns:a16="http://schemas.microsoft.com/office/drawing/2014/main" id="{52282B9E-7D4D-B29D-4925-2072EDD97EDC}"/>
              </a:ext>
            </a:extLst>
          </p:cNvPr>
          <p:cNvSpPr/>
          <p:nvPr/>
        </p:nvSpPr>
        <p:spPr>
          <a:xfrm>
            <a:off x="10029746" y="3569233"/>
            <a:ext cx="2208067" cy="496330"/>
          </a:xfrm>
          <a:prstGeom prst="roundRect">
            <a:avLst/>
          </a:prstGeom>
          <a:noFill/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i="0" dirty="0">
                <a:solidFill>
                  <a:schemeClr val="tx1"/>
                </a:solidFill>
                <a:effectLst/>
                <a:latin typeface="-apple-system"/>
              </a:rPr>
              <a:t>Rendezvous</a:t>
            </a:r>
          </a:p>
          <a:p>
            <a:pPr algn="ctr"/>
            <a:r>
              <a:rPr lang="sv-SE" sz="1400" b="1" dirty="0" err="1">
                <a:solidFill>
                  <a:schemeClr val="tx1"/>
                </a:solidFill>
                <a:latin typeface="-apple-system"/>
              </a:rPr>
              <a:t>Algorithm</a:t>
            </a:r>
            <a:endParaRPr lang="sv-S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76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6228FF0E-3C9C-1975-AFFF-12B7A96623CE}"/>
              </a:ext>
            </a:extLst>
          </p:cNvPr>
          <p:cNvCxnSpPr>
            <a:stCxn id="7" idx="2"/>
            <a:endCxn id="20" idx="0"/>
          </p:cNvCxnSpPr>
          <p:nvPr/>
        </p:nvCxnSpPr>
        <p:spPr>
          <a:xfrm>
            <a:off x="6721842" y="1188776"/>
            <a:ext cx="0" cy="72376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DFF68C3-8FC7-368F-CC5B-967D62E2A5D8}"/>
              </a:ext>
            </a:extLst>
          </p:cNvPr>
          <p:cNvSpPr/>
          <p:nvPr/>
        </p:nvSpPr>
        <p:spPr>
          <a:xfrm>
            <a:off x="3686636" y="3365196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1</a:t>
            </a:r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E796F559-5BEB-8EAA-9C29-9F28123979CA}"/>
              </a:ext>
            </a:extLst>
          </p:cNvPr>
          <p:cNvSpPr/>
          <p:nvPr/>
        </p:nvSpPr>
        <p:spPr>
          <a:xfrm>
            <a:off x="5631335" y="459882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Virtual</a:t>
            </a:r>
            <a:r>
              <a:rPr lang="sv-SE" sz="1400" b="1" dirty="0"/>
              <a:t> </a:t>
            </a:r>
            <a:r>
              <a:rPr lang="sv-SE" sz="1400" b="1" dirty="0" err="1"/>
              <a:t>Actor</a:t>
            </a:r>
            <a:r>
              <a:rPr lang="sv-SE" sz="1400" b="1" dirty="0"/>
              <a:t> ID</a:t>
            </a:r>
          </a:p>
        </p:txBody>
      </p:sp>
      <p:sp>
        <p:nvSpPr>
          <p:cNvPr id="8" name="Rounded Rectangle 57">
            <a:extLst>
              <a:ext uri="{FF2B5EF4-FFF2-40B4-BE49-F238E27FC236}">
                <a16:creationId xmlns:a16="http://schemas.microsoft.com/office/drawing/2014/main" id="{314212B2-70D6-5182-E9A8-5475C36DC21E}"/>
              </a:ext>
            </a:extLst>
          </p:cNvPr>
          <p:cNvSpPr/>
          <p:nvPr/>
        </p:nvSpPr>
        <p:spPr>
          <a:xfrm>
            <a:off x="623250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3</a:t>
            </a:r>
          </a:p>
        </p:txBody>
      </p:sp>
      <p:sp>
        <p:nvSpPr>
          <p:cNvPr id="9" name="Rounded Rectangle 59">
            <a:extLst>
              <a:ext uri="{FF2B5EF4-FFF2-40B4-BE49-F238E27FC236}">
                <a16:creationId xmlns:a16="http://schemas.microsoft.com/office/drawing/2014/main" id="{96ADB49A-31F7-D739-5DCE-AC350CC0131F}"/>
              </a:ext>
            </a:extLst>
          </p:cNvPr>
          <p:cNvSpPr/>
          <p:nvPr/>
        </p:nvSpPr>
        <p:spPr>
          <a:xfrm>
            <a:off x="7455646" y="3365195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4</a:t>
            </a:r>
          </a:p>
        </p:txBody>
      </p:sp>
      <p:sp>
        <p:nvSpPr>
          <p:cNvPr id="10" name="Rounded Rectangle 60">
            <a:extLst>
              <a:ext uri="{FF2B5EF4-FFF2-40B4-BE49-F238E27FC236}">
                <a16:creationId xmlns:a16="http://schemas.microsoft.com/office/drawing/2014/main" id="{F8E1E35E-6539-6186-0835-06C3CA00534E}"/>
              </a:ext>
            </a:extLst>
          </p:cNvPr>
          <p:cNvSpPr/>
          <p:nvPr/>
        </p:nvSpPr>
        <p:spPr>
          <a:xfrm>
            <a:off x="8742696" y="3365194"/>
            <a:ext cx="997527" cy="997527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…</a:t>
            </a:r>
          </a:p>
        </p:txBody>
      </p:sp>
      <p:sp>
        <p:nvSpPr>
          <p:cNvPr id="15" name="Rounded Rectangle 68">
            <a:extLst>
              <a:ext uri="{FF2B5EF4-FFF2-40B4-BE49-F238E27FC236}">
                <a16:creationId xmlns:a16="http://schemas.microsoft.com/office/drawing/2014/main" id="{F3DE41AB-5C56-8518-E728-F5C027C540EF}"/>
              </a:ext>
            </a:extLst>
          </p:cNvPr>
          <p:cNvSpPr/>
          <p:nvPr/>
        </p:nvSpPr>
        <p:spPr>
          <a:xfrm>
            <a:off x="1203267" y="3499510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Actor</a:t>
            </a:r>
            <a:r>
              <a:rPr lang="sv-SE" sz="1400" b="1" dirty="0"/>
              <a:t> Placement</a:t>
            </a:r>
          </a:p>
        </p:txBody>
      </p: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7A1A3A4-934E-0545-DD28-B42F9629D27E}"/>
              </a:ext>
            </a:extLst>
          </p:cNvPr>
          <p:cNvSpPr/>
          <p:nvPr/>
        </p:nvSpPr>
        <p:spPr>
          <a:xfrm>
            <a:off x="4977251" y="3365195"/>
            <a:ext cx="997527" cy="997527"/>
          </a:xfrm>
          <a:prstGeom prst="roundRect">
            <a:avLst/>
          </a:prstGeom>
          <a:solidFill>
            <a:srgbClr val="00B050"/>
          </a:solidFill>
          <a:ln w="165100">
            <a:solidFill>
              <a:srgbClr val="00B05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Node 2</a:t>
            </a:r>
          </a:p>
        </p:txBody>
      </p:sp>
      <p:cxnSp>
        <p:nvCxnSpPr>
          <p:cNvPr id="19" name="Elbow Connector 22">
            <a:extLst>
              <a:ext uri="{FF2B5EF4-FFF2-40B4-BE49-F238E27FC236}">
                <a16:creationId xmlns:a16="http://schemas.microsoft.com/office/drawing/2014/main" id="{D8AF8D43-2BFC-2032-2C01-09A00A83CA7B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rot="5400000">
            <a:off x="5737048" y="2380400"/>
            <a:ext cx="723763" cy="1245827"/>
          </a:xfrm>
          <a:prstGeom prst="bent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61">
            <a:extLst>
              <a:ext uri="{FF2B5EF4-FFF2-40B4-BE49-F238E27FC236}">
                <a16:creationId xmlns:a16="http://schemas.microsoft.com/office/drawing/2014/main" id="{821D9A8B-21AC-C521-BE95-0CD275969BBF}"/>
              </a:ext>
            </a:extLst>
          </p:cNvPr>
          <p:cNvSpPr/>
          <p:nvPr/>
        </p:nvSpPr>
        <p:spPr>
          <a:xfrm>
            <a:off x="5631335" y="1912538"/>
            <a:ext cx="2181013" cy="728894"/>
          </a:xfrm>
          <a:prstGeom prst="roundRect">
            <a:avLst/>
          </a:prstGeom>
          <a:solidFill>
            <a:srgbClr val="1F4E79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ID Hash</a:t>
            </a:r>
          </a:p>
        </p:txBody>
      </p:sp>
    </p:spTree>
    <p:extLst>
      <p:ext uri="{BB962C8B-B14F-4D97-AF65-F5344CB8AC3E}">
        <p14:creationId xmlns:p14="http://schemas.microsoft.com/office/powerpoint/2010/main" val="2429471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1880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SomeId124 + Kind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rgbClr val="59EC9F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SomeId123 + Kind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rgbClr val="59EC9F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1F4E79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1F4E7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MQTT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Map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Challenges and solutions,</a:t>
            </a:r>
          </a:p>
          <a:p>
            <a:r>
              <a:rPr lang="sv-SE" sz="4000" b="0" i="1" dirty="0" err="1">
                <a:latin typeface="+mn-lt"/>
              </a:rPr>
              <a:t>Dealing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with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stream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processing</a:t>
            </a:r>
            <a:r>
              <a:rPr lang="sv-SE" sz="4000" b="0" i="1" dirty="0">
                <a:latin typeface="+mn-lt"/>
              </a:rPr>
              <a:t> at </a:t>
            </a:r>
            <a:r>
              <a:rPr lang="sv-SE" sz="4000" b="0" i="1" dirty="0" err="1">
                <a:latin typeface="+mn-lt"/>
              </a:rPr>
              <a:t>scale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368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</a:t>
            </a: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436210" y="2105561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excessive</a:t>
            </a:r>
            <a:r>
              <a:rPr lang="sv-SE" sz="4000" i="1" dirty="0">
                <a:latin typeface="+mn-lt"/>
              </a:rPr>
              <a:t> DB </a:t>
            </a:r>
            <a:r>
              <a:rPr lang="sv-SE" sz="4000" i="1" dirty="0" err="1">
                <a:latin typeface="+mn-lt"/>
              </a:rPr>
              <a:t>reads</a:t>
            </a:r>
            <a:endParaRPr lang="sv-SE" sz="4000" i="1" dirty="0">
              <a:latin typeface="+mn-lt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42EF711E-CDB0-DCA1-48A6-4C8F7C994112}"/>
              </a:ext>
            </a:extLst>
          </p:cNvPr>
          <p:cNvSpPr txBox="1"/>
          <p:nvPr/>
        </p:nvSpPr>
        <p:spPr>
          <a:xfrm>
            <a:off x="436209" y="2813447"/>
            <a:ext cx="11319579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 err="1">
                <a:latin typeface="+mn-lt"/>
              </a:rPr>
              <a:t>Where</a:t>
            </a:r>
            <a:r>
              <a:rPr lang="sv-SE" sz="4000" b="0" i="1" dirty="0">
                <a:latin typeface="+mn-lt"/>
              </a:rPr>
              <a:t> is ”source </a:t>
            </a:r>
            <a:r>
              <a:rPr lang="sv-SE" sz="4000" b="0" i="1" dirty="0" err="1">
                <a:latin typeface="+mn-lt"/>
              </a:rPr>
              <a:t>of</a:t>
            </a:r>
            <a:r>
              <a:rPr lang="sv-SE" sz="4000" b="0" i="1" dirty="0">
                <a:latin typeface="+mn-lt"/>
              </a:rPr>
              <a:t> </a:t>
            </a:r>
            <a:r>
              <a:rPr lang="sv-SE" sz="4000" b="0" i="1" dirty="0" err="1">
                <a:latin typeface="+mn-lt"/>
              </a:rPr>
              <a:t>truth</a:t>
            </a:r>
            <a:r>
              <a:rPr lang="sv-SE" sz="4000" b="0" i="1" dirty="0">
                <a:latin typeface="+mn-lt"/>
              </a:rPr>
              <a:t>?”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0405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099987" y="629477"/>
            <a:ext cx="2075960" cy="5599046"/>
            <a:chOff x="1099987" y="629477"/>
            <a:chExt cx="2075960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ak pil 9">
              <a:extLst>
                <a:ext uri="{FF2B5EF4-FFF2-40B4-BE49-F238E27FC236}">
                  <a16:creationId xmlns:a16="http://schemas.microsoft.com/office/drawing/2014/main" id="{745F73F9-0DBF-5F4C-90D0-AAFC2D8B0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8" name="textruta 37">
              <a:extLst>
                <a:ext uri="{FF2B5EF4-FFF2-40B4-BE49-F238E27FC236}">
                  <a16:creationId xmlns:a16="http://schemas.microsoft.com/office/drawing/2014/main" id="{F1319501-D1DD-0E49-B0FE-F4B5F6C8E32C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252118" y="629477"/>
            <a:ext cx="2075960" cy="5599046"/>
            <a:chOff x="1099987" y="629477"/>
            <a:chExt cx="2075960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ak pil 43">
              <a:extLst>
                <a:ext uri="{FF2B5EF4-FFF2-40B4-BE49-F238E27FC236}">
                  <a16:creationId xmlns:a16="http://schemas.microsoft.com/office/drawing/2014/main" id="{CF647526-98B9-E049-8F6E-0BF259FB6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6" name="textruta 45">
              <a:extLst>
                <a:ext uri="{FF2B5EF4-FFF2-40B4-BE49-F238E27FC236}">
                  <a16:creationId xmlns:a16="http://schemas.microsoft.com/office/drawing/2014/main" id="{03F5F7A1-EB4A-6243-BAB7-130CDBBBD467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4943086" y="629477"/>
            <a:ext cx="2075960" cy="5599046"/>
            <a:chOff x="1099987" y="629477"/>
            <a:chExt cx="2075960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ak pil 50">
              <a:extLst>
                <a:ext uri="{FF2B5EF4-FFF2-40B4-BE49-F238E27FC236}">
                  <a16:creationId xmlns:a16="http://schemas.microsoft.com/office/drawing/2014/main" id="{D458B063-BC93-A342-B34A-C9266E0C3A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670" y="1126434"/>
              <a:ext cx="0" cy="44991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3" name="textruta 52">
              <a:extLst>
                <a:ext uri="{FF2B5EF4-FFF2-40B4-BE49-F238E27FC236}">
                  <a16:creationId xmlns:a16="http://schemas.microsoft.com/office/drawing/2014/main" id="{C22E23D4-1834-E04B-B290-5DC9BAEDA6DD}"/>
                </a:ext>
              </a:extLst>
            </p:cNvPr>
            <p:cNvSpPr txBox="1"/>
            <p:nvPr/>
          </p:nvSpPr>
          <p:spPr>
            <a:xfrm>
              <a:off x="1099987" y="1503401"/>
              <a:ext cx="66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Read</a:t>
              </a:r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Stateless Service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361B8B68-7969-CD4F-9939-5D157BEDAAAC}"/>
              </a:ext>
            </a:extLst>
          </p:cNvPr>
          <p:cNvGrpSpPr/>
          <p:nvPr/>
        </p:nvGrpSpPr>
        <p:grpSpPr>
          <a:xfrm>
            <a:off x="1379148" y="4099048"/>
            <a:ext cx="1423381" cy="687490"/>
            <a:chOff x="1379148" y="4099048"/>
            <a:chExt cx="1423381" cy="687490"/>
          </a:xfrm>
        </p:grpSpPr>
        <p:pic>
          <p:nvPicPr>
            <p:cNvPr id="56" name="Picture 2">
              <a:extLst>
                <a:ext uri="{FF2B5EF4-FFF2-40B4-BE49-F238E27FC236}">
                  <a16:creationId xmlns:a16="http://schemas.microsoft.com/office/drawing/2014/main" id="{59AAB26A-A5B0-294A-841C-6694A7178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CBD1320E-8A27-C948-A284-95799066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upp 58">
            <a:extLst>
              <a:ext uri="{FF2B5EF4-FFF2-40B4-BE49-F238E27FC236}">
                <a16:creationId xmlns:a16="http://schemas.microsoft.com/office/drawing/2014/main" id="{6755369B-1E46-D64C-9466-BAE8C5967E6A}"/>
              </a:ext>
            </a:extLst>
          </p:cNvPr>
          <p:cNvGrpSpPr/>
          <p:nvPr/>
        </p:nvGrpSpPr>
        <p:grpSpPr>
          <a:xfrm>
            <a:off x="5245129" y="4099048"/>
            <a:ext cx="1423381" cy="687490"/>
            <a:chOff x="1379148" y="4099048"/>
            <a:chExt cx="1423381" cy="687490"/>
          </a:xfrm>
        </p:grpSpPr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7D0814D8-FA41-4146-9E53-D30089001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C5E7A787-271D-0B45-83F7-85FB6E0E0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upp 61">
            <a:extLst>
              <a:ext uri="{FF2B5EF4-FFF2-40B4-BE49-F238E27FC236}">
                <a16:creationId xmlns:a16="http://schemas.microsoft.com/office/drawing/2014/main" id="{3E30BBBD-1FC5-C045-990A-7A900554F476}"/>
              </a:ext>
            </a:extLst>
          </p:cNvPr>
          <p:cNvGrpSpPr/>
          <p:nvPr/>
        </p:nvGrpSpPr>
        <p:grpSpPr>
          <a:xfrm>
            <a:off x="9540849" y="4099048"/>
            <a:ext cx="1423381" cy="687490"/>
            <a:chOff x="1379148" y="4099048"/>
            <a:chExt cx="1423381" cy="687490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A6FA6DF-7040-9A49-A199-FA7EB2319A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148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D5B54817-D02F-C147-B014-9201BB29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5039" y="4099048"/>
              <a:ext cx="687490" cy="68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textruta 64">
            <a:extLst>
              <a:ext uri="{FF2B5EF4-FFF2-40B4-BE49-F238E27FC236}">
                <a16:creationId xmlns:a16="http://schemas.microsoft.com/office/drawing/2014/main" id="{7DCA2852-2CE8-C246-85C9-59E2195D3222}"/>
              </a:ext>
            </a:extLst>
          </p:cNvPr>
          <p:cNvSpPr txBox="1"/>
          <p:nvPr/>
        </p:nvSpPr>
        <p:spPr>
          <a:xfrm>
            <a:off x="1302473" y="567692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236236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sp>
        <p:nvSpPr>
          <p:cNvPr id="34" name="textruta 33">
            <a:extLst>
              <a:ext uri="{FF2B5EF4-FFF2-40B4-BE49-F238E27FC236}">
                <a16:creationId xmlns:a16="http://schemas.microsoft.com/office/drawing/2014/main" id="{3B130201-0BCC-2F47-B267-C71F0E42E625}"/>
              </a:ext>
            </a:extLst>
          </p:cNvPr>
          <p:cNvSpPr txBox="1"/>
          <p:nvPr/>
        </p:nvSpPr>
        <p:spPr>
          <a:xfrm>
            <a:off x="316285" y="6211959"/>
            <a:ext cx="428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Never </a:t>
            </a:r>
            <a:r>
              <a:rPr lang="sv-SE" b="1" dirty="0" err="1"/>
              <a:t>interact</a:t>
            </a:r>
            <a:r>
              <a:rPr lang="sv-SE" b="1" dirty="0"/>
              <a:t> </a:t>
            </a:r>
            <a:r>
              <a:rPr lang="sv-SE" b="1" dirty="0" err="1"/>
              <a:t>with</a:t>
            </a:r>
            <a:r>
              <a:rPr lang="sv-SE" b="1" dirty="0"/>
              <a:t> the DB from </a:t>
            </a:r>
            <a:r>
              <a:rPr lang="sv-SE" b="1" dirty="0" err="1"/>
              <a:t>elsewhere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1226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557E8ECF-43B6-064C-85CF-3DDE7E06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C668E6E0-DD5F-0446-A60B-89AE0A707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A5CE9BEE-1BE5-F24A-B7E2-5F0833B87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74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ruta 32">
            <a:extLst>
              <a:ext uri="{FF2B5EF4-FFF2-40B4-BE49-F238E27FC236}">
                <a16:creationId xmlns:a16="http://schemas.microsoft.com/office/drawing/2014/main" id="{C3C4539C-6D3B-DA42-90FA-3ED6A8D1FE01}"/>
              </a:ext>
            </a:extLst>
          </p:cNvPr>
          <p:cNvSpPr txBox="1"/>
          <p:nvPr/>
        </p:nvSpPr>
        <p:spPr>
          <a:xfrm>
            <a:off x="1647852" y="3072470"/>
            <a:ext cx="162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Source </a:t>
            </a:r>
            <a:r>
              <a:rPr lang="sv-SE" b="1" dirty="0" err="1"/>
              <a:t>of</a:t>
            </a:r>
            <a:r>
              <a:rPr lang="sv-SE" b="1" dirty="0"/>
              <a:t> </a:t>
            </a:r>
            <a:r>
              <a:rPr lang="sv-SE" b="1" dirty="0" err="1"/>
              <a:t>truth</a:t>
            </a:r>
            <a:endParaRPr lang="sv-SE" b="1" dirty="0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C2D2E08-F02D-9C44-9DD5-91FE2C4EE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CB4E5C3-AE79-644D-A4BA-AEDF7DA0D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79516F1E-4A81-2444-852E-E68A69ADD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70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47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524000" y="629477"/>
            <a:ext cx="1651947" cy="5599046"/>
            <a:chOff x="1524000" y="629477"/>
            <a:chExt cx="1651947" cy="5599046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CB00B890-05FA-4E42-93C5-2910FAA6846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39" name="textruta 38">
              <a:extLst>
                <a:ext uri="{FF2B5EF4-FFF2-40B4-BE49-F238E27FC236}">
                  <a16:creationId xmlns:a16="http://schemas.microsoft.com/office/drawing/2014/main" id="{122ED797-11E4-4040-A5EC-E331A737CD73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367099" y="629477"/>
            <a:ext cx="1651947" cy="5599046"/>
            <a:chOff x="1524000" y="629477"/>
            <a:chExt cx="1651947" cy="5599046"/>
          </a:xfrm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FFA06AD0-CC1A-DC49-A47C-CD6ACB399084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54" name="textruta 53">
              <a:extLst>
                <a:ext uri="{FF2B5EF4-FFF2-40B4-BE49-F238E27FC236}">
                  <a16:creationId xmlns:a16="http://schemas.microsoft.com/office/drawing/2014/main" id="{0579C2B8-1D86-234B-AF18-2675576B5CAA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65BDBFD-AE92-0045-8746-2A30ADB22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71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5C902D87-6CE6-4749-89AE-20ECD0D3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70" y="4105675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73BEA437-EB07-714C-8A43-0B953836F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092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24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upp 39">
            <a:extLst>
              <a:ext uri="{FF2B5EF4-FFF2-40B4-BE49-F238E27FC236}">
                <a16:creationId xmlns:a16="http://schemas.microsoft.com/office/drawing/2014/main" id="{6DA631AF-4C38-8243-9596-060DD1108C99}"/>
              </a:ext>
            </a:extLst>
          </p:cNvPr>
          <p:cNvGrpSpPr/>
          <p:nvPr/>
        </p:nvGrpSpPr>
        <p:grpSpPr>
          <a:xfrm>
            <a:off x="1634840" y="629477"/>
            <a:ext cx="957763" cy="2643810"/>
            <a:chOff x="1634840" y="629477"/>
            <a:chExt cx="957763" cy="2643810"/>
          </a:xfrm>
        </p:grpSpPr>
        <p:cxnSp>
          <p:nvCxnSpPr>
            <p:cNvPr id="9" name="Rak pil 8">
              <a:extLst>
                <a:ext uri="{FF2B5EF4-FFF2-40B4-BE49-F238E27FC236}">
                  <a16:creationId xmlns:a16="http://schemas.microsoft.com/office/drawing/2014/main" id="{4F100B8C-F504-B143-835D-9CF5C6404766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09384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ruta 14">
              <a:extLst>
                <a:ext uri="{FF2B5EF4-FFF2-40B4-BE49-F238E27FC236}">
                  <a16:creationId xmlns:a16="http://schemas.microsoft.com/office/drawing/2014/main" id="{69FF3CEC-2F8B-4B4B-B8DA-761293DFDF88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grpSp>
        <p:nvGrpSpPr>
          <p:cNvPr id="41" name="Grupp 40">
            <a:extLst>
              <a:ext uri="{FF2B5EF4-FFF2-40B4-BE49-F238E27FC236}">
                <a16:creationId xmlns:a16="http://schemas.microsoft.com/office/drawing/2014/main" id="{67CA3EC8-A30A-4142-912A-AF8E4858D509}"/>
              </a:ext>
            </a:extLst>
          </p:cNvPr>
          <p:cNvGrpSpPr/>
          <p:nvPr/>
        </p:nvGrpSpPr>
        <p:grpSpPr>
          <a:xfrm>
            <a:off x="9676131" y="629477"/>
            <a:ext cx="1651947" cy="5599046"/>
            <a:chOff x="1524000" y="629477"/>
            <a:chExt cx="1651947" cy="5599046"/>
          </a:xfrm>
        </p:grpSpPr>
        <p:sp>
          <p:nvSpPr>
            <p:cNvPr id="42" name="Cylinder 41">
              <a:extLst>
                <a:ext uri="{FF2B5EF4-FFF2-40B4-BE49-F238E27FC236}">
                  <a16:creationId xmlns:a16="http://schemas.microsoft.com/office/drawing/2014/main" id="{B0297EA0-6ABE-F34A-961F-71735561FD1A}"/>
                </a:ext>
              </a:extLst>
            </p:cNvPr>
            <p:cNvSpPr/>
            <p:nvPr/>
          </p:nvSpPr>
          <p:spPr>
            <a:xfrm>
              <a:off x="1524000" y="5022575"/>
              <a:ext cx="1179444" cy="1205948"/>
            </a:xfrm>
            <a:prstGeom prst="ca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cxnSp>
          <p:nvCxnSpPr>
            <p:cNvPr id="43" name="Rak pil 42">
              <a:extLst>
                <a:ext uri="{FF2B5EF4-FFF2-40B4-BE49-F238E27FC236}">
                  <a16:creationId xmlns:a16="http://schemas.microsoft.com/office/drawing/2014/main" id="{13E7557B-0A6B-A446-9CDC-CE5ABDB90E63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444610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ruta 44">
              <a:extLst>
                <a:ext uri="{FF2B5EF4-FFF2-40B4-BE49-F238E27FC236}">
                  <a16:creationId xmlns:a16="http://schemas.microsoft.com/office/drawing/2014/main" id="{ABB63EC0-E5F1-D54B-901E-41BF630A1AA7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  <p:sp>
          <p:nvSpPr>
            <p:cNvPr id="47" name="textruta 46">
              <a:extLst>
                <a:ext uri="{FF2B5EF4-FFF2-40B4-BE49-F238E27FC236}">
                  <a16:creationId xmlns:a16="http://schemas.microsoft.com/office/drawing/2014/main" id="{952D6C23-36EA-CE4D-A2DD-503077AC5685}"/>
                </a:ext>
              </a:extLst>
            </p:cNvPr>
            <p:cNvSpPr txBox="1"/>
            <p:nvPr/>
          </p:nvSpPr>
          <p:spPr>
            <a:xfrm>
              <a:off x="2456968" y="1503400"/>
              <a:ext cx="718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Write</a:t>
              </a:r>
              <a:endParaRPr lang="sv-SE" b="1" dirty="0"/>
            </a:p>
          </p:txBody>
        </p:sp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BA82B180-2177-104F-ACD9-38C48E49F0EA}"/>
              </a:ext>
            </a:extLst>
          </p:cNvPr>
          <p:cNvGrpSpPr/>
          <p:nvPr/>
        </p:nvGrpSpPr>
        <p:grpSpPr>
          <a:xfrm>
            <a:off x="5477939" y="629477"/>
            <a:ext cx="957763" cy="2988366"/>
            <a:chOff x="1634840" y="629477"/>
            <a:chExt cx="957763" cy="2988366"/>
          </a:xfrm>
        </p:grpSpPr>
        <p:cxnSp>
          <p:nvCxnSpPr>
            <p:cNvPr id="50" name="Rak pil 49">
              <a:extLst>
                <a:ext uri="{FF2B5EF4-FFF2-40B4-BE49-F238E27FC236}">
                  <a16:creationId xmlns:a16="http://schemas.microsoft.com/office/drawing/2014/main" id="{857FF505-4B2D-904E-B4DA-D807EC0E7061}"/>
                </a:ext>
              </a:extLst>
            </p:cNvPr>
            <p:cNvCxnSpPr>
              <a:cxnSpLocks/>
            </p:cNvCxnSpPr>
            <p:nvPr/>
          </p:nvCxnSpPr>
          <p:spPr>
            <a:xfrm>
              <a:off x="2392016" y="1179443"/>
              <a:ext cx="0" cy="243840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ruta 51">
              <a:extLst>
                <a:ext uri="{FF2B5EF4-FFF2-40B4-BE49-F238E27FC236}">
                  <a16:creationId xmlns:a16="http://schemas.microsoft.com/office/drawing/2014/main" id="{98EBF012-C097-D243-8C31-1240BE1A4674}"/>
                </a:ext>
              </a:extLst>
            </p:cNvPr>
            <p:cNvSpPr txBox="1"/>
            <p:nvPr/>
          </p:nvSpPr>
          <p:spPr>
            <a:xfrm>
              <a:off x="1634840" y="629477"/>
              <a:ext cx="957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Request</a:t>
              </a:r>
              <a:endParaRPr lang="sv-SE" b="1" dirty="0"/>
            </a:p>
          </p:txBody>
        </p:sp>
      </p:grpSp>
      <p:sp>
        <p:nvSpPr>
          <p:cNvPr id="55" name="Rektangel 54">
            <a:extLst>
              <a:ext uri="{FF2B5EF4-FFF2-40B4-BE49-F238E27FC236}">
                <a16:creationId xmlns:a16="http://schemas.microsoft.com/office/drawing/2014/main" id="{5716FB6B-D421-7245-BD98-E3C1F92D3355}"/>
              </a:ext>
            </a:extLst>
          </p:cNvPr>
          <p:cNvSpPr/>
          <p:nvPr/>
        </p:nvSpPr>
        <p:spPr>
          <a:xfrm>
            <a:off x="1436641" y="2643808"/>
            <a:ext cx="9422296" cy="1205949"/>
          </a:xfrm>
          <a:prstGeom prst="rect">
            <a:avLst/>
          </a:prstGeom>
          <a:solidFill>
            <a:srgbClr val="1D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b="1" dirty="0"/>
              <a:t>Stateful </a:t>
            </a:r>
            <a:r>
              <a:rPr lang="sv-SE" sz="3200" b="1" dirty="0" err="1"/>
              <a:t>Actor</a:t>
            </a:r>
            <a:endParaRPr lang="sv-SE" sz="3200" b="1" dirty="0"/>
          </a:p>
        </p:txBody>
      </p:sp>
      <p:sp>
        <p:nvSpPr>
          <p:cNvPr id="4" name="Ellips 3">
            <a:extLst>
              <a:ext uri="{FF2B5EF4-FFF2-40B4-BE49-F238E27FC236}">
                <a16:creationId xmlns:a16="http://schemas.microsoft.com/office/drawing/2014/main" id="{C66CE9FF-FC0C-714A-874A-8AB79E4FD113}"/>
              </a:ext>
            </a:extLst>
          </p:cNvPr>
          <p:cNvSpPr/>
          <p:nvPr/>
        </p:nvSpPr>
        <p:spPr>
          <a:xfrm rot="16200000">
            <a:off x="5095429" y="-4279164"/>
            <a:ext cx="2279372" cy="11208764"/>
          </a:xfrm>
          <a:prstGeom prst="ellipse">
            <a:avLst/>
          </a:prstGeom>
          <a:noFill/>
          <a:ln w="50800">
            <a:solidFill>
              <a:srgbClr val="FF4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58E3C6D3-4E3B-5449-AAEE-ED76450EE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02" y="409242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62F31ED1-5E59-B840-BBFB-4251C952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148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42B7DC4-906C-454C-AD5F-CC5643E00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3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427AE00-B4CF-B748-95C1-E4CBDC365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29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7FF1A3D8-2B4B-6F4C-BF8E-406EB1A3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0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1DCF4B40-02CE-E645-BAEE-C898BEF88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226" y="4099048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009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Concurrency</a:t>
            </a:r>
            <a:r>
              <a:rPr lang="sv-SE" sz="4000" i="1" dirty="0">
                <a:latin typeface="+mn-lt"/>
              </a:rPr>
              <a:t> management</a:t>
            </a:r>
          </a:p>
        </p:txBody>
      </p:sp>
    </p:spTree>
    <p:extLst>
      <p:ext uri="{BB962C8B-B14F-4D97-AF65-F5344CB8AC3E}">
        <p14:creationId xmlns:p14="http://schemas.microsoft.com/office/powerpoint/2010/main" val="22429735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53612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43320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 1">
            <a:extLst>
              <a:ext uri="{FF2B5EF4-FFF2-40B4-BE49-F238E27FC236}">
                <a16:creationId xmlns:a16="http://schemas.microsoft.com/office/drawing/2014/main" id="{36B551CB-29F4-1147-8FD0-F9CC1E26ADC7}"/>
              </a:ext>
            </a:extLst>
          </p:cNvPr>
          <p:cNvSpPr/>
          <p:nvPr/>
        </p:nvSpPr>
        <p:spPr>
          <a:xfrm>
            <a:off x="2272747" y="2146853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1</a:t>
            </a:r>
          </a:p>
        </p:txBody>
      </p:sp>
      <p:sp>
        <p:nvSpPr>
          <p:cNvPr id="5" name="Ellips 4">
            <a:extLst>
              <a:ext uri="{FF2B5EF4-FFF2-40B4-BE49-F238E27FC236}">
                <a16:creationId xmlns:a16="http://schemas.microsoft.com/office/drawing/2014/main" id="{21B68B8F-6AFC-0D47-91C7-CB7B5C59E65B}"/>
              </a:ext>
            </a:extLst>
          </p:cNvPr>
          <p:cNvSpPr/>
          <p:nvPr/>
        </p:nvSpPr>
        <p:spPr>
          <a:xfrm>
            <a:off x="3392556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" name="Ellips 5">
            <a:extLst>
              <a:ext uri="{FF2B5EF4-FFF2-40B4-BE49-F238E27FC236}">
                <a16:creationId xmlns:a16="http://schemas.microsoft.com/office/drawing/2014/main" id="{B34E1881-31E7-D042-A121-53D4F6037B50}"/>
              </a:ext>
            </a:extLst>
          </p:cNvPr>
          <p:cNvSpPr/>
          <p:nvPr/>
        </p:nvSpPr>
        <p:spPr>
          <a:xfrm>
            <a:off x="4512365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Ellips 6">
            <a:extLst>
              <a:ext uri="{FF2B5EF4-FFF2-40B4-BE49-F238E27FC236}">
                <a16:creationId xmlns:a16="http://schemas.microsoft.com/office/drawing/2014/main" id="{0881EBD9-3572-8541-B2DF-73196C9FFD94}"/>
              </a:ext>
            </a:extLst>
          </p:cNvPr>
          <p:cNvSpPr/>
          <p:nvPr/>
        </p:nvSpPr>
        <p:spPr>
          <a:xfrm>
            <a:off x="5632174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Ellips 7">
            <a:extLst>
              <a:ext uri="{FF2B5EF4-FFF2-40B4-BE49-F238E27FC236}">
                <a16:creationId xmlns:a16="http://schemas.microsoft.com/office/drawing/2014/main" id="{1ADF9E68-64FB-C046-9DBC-362BD09CC54D}"/>
              </a:ext>
            </a:extLst>
          </p:cNvPr>
          <p:cNvSpPr/>
          <p:nvPr/>
        </p:nvSpPr>
        <p:spPr>
          <a:xfrm>
            <a:off x="6751983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Ellips 8">
            <a:extLst>
              <a:ext uri="{FF2B5EF4-FFF2-40B4-BE49-F238E27FC236}">
                <a16:creationId xmlns:a16="http://schemas.microsoft.com/office/drawing/2014/main" id="{8A580B9D-24B3-1949-A03A-F82F94628959}"/>
              </a:ext>
            </a:extLst>
          </p:cNvPr>
          <p:cNvSpPr/>
          <p:nvPr/>
        </p:nvSpPr>
        <p:spPr>
          <a:xfrm>
            <a:off x="7871792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Ellips 9">
            <a:extLst>
              <a:ext uri="{FF2B5EF4-FFF2-40B4-BE49-F238E27FC236}">
                <a16:creationId xmlns:a16="http://schemas.microsoft.com/office/drawing/2014/main" id="{B0866465-E315-894E-9C5F-90C7E48AFF77}"/>
              </a:ext>
            </a:extLst>
          </p:cNvPr>
          <p:cNvSpPr/>
          <p:nvPr/>
        </p:nvSpPr>
        <p:spPr>
          <a:xfrm>
            <a:off x="8991601" y="2146853"/>
            <a:ext cx="927652" cy="92765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Ellips 10">
            <a:extLst>
              <a:ext uri="{FF2B5EF4-FFF2-40B4-BE49-F238E27FC236}">
                <a16:creationId xmlns:a16="http://schemas.microsoft.com/office/drawing/2014/main" id="{4E411CD7-B1AF-E941-87AE-ED5187CE407C}"/>
              </a:ext>
            </a:extLst>
          </p:cNvPr>
          <p:cNvSpPr/>
          <p:nvPr/>
        </p:nvSpPr>
        <p:spPr>
          <a:xfrm>
            <a:off x="2272747" y="3240157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2</a:t>
            </a:r>
          </a:p>
        </p:txBody>
      </p:sp>
      <p:sp>
        <p:nvSpPr>
          <p:cNvPr id="12" name="Ellips 11">
            <a:extLst>
              <a:ext uri="{FF2B5EF4-FFF2-40B4-BE49-F238E27FC236}">
                <a16:creationId xmlns:a16="http://schemas.microsoft.com/office/drawing/2014/main" id="{366E92AC-3723-EB4C-ABDD-54EAACFAE4EE}"/>
              </a:ext>
            </a:extLst>
          </p:cNvPr>
          <p:cNvSpPr/>
          <p:nvPr/>
        </p:nvSpPr>
        <p:spPr>
          <a:xfrm>
            <a:off x="2272747" y="4333461"/>
            <a:ext cx="927652" cy="92765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3</a:t>
            </a:r>
          </a:p>
        </p:txBody>
      </p: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29583BB0-4BE1-BB46-8CF0-E01D988C084A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779890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1E7CF612-293C-DD48-B3A9-F39219A9B029}"/>
              </a:ext>
            </a:extLst>
          </p:cNvPr>
          <p:cNvSpPr txBox="1"/>
          <p:nvPr/>
        </p:nvSpPr>
        <p:spPr>
          <a:xfrm>
            <a:off x="3430622" y="1181174"/>
            <a:ext cx="543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many</a:t>
            </a:r>
            <a:r>
              <a:rPr lang="sv-SE" b="1" dirty="0"/>
              <a:t> </a:t>
            </a:r>
            <a:r>
              <a:rPr lang="sv-SE" b="1" dirty="0" err="1"/>
              <a:t>messages</a:t>
            </a:r>
            <a:r>
              <a:rPr lang="sv-SE" b="1" dirty="0"/>
              <a:t> for different </a:t>
            </a:r>
            <a:r>
              <a:rPr lang="sv-SE" b="1" dirty="0" err="1"/>
              <a:t>entities</a:t>
            </a:r>
            <a:r>
              <a:rPr lang="sv-SE" b="1" dirty="0"/>
              <a:t> in </a:t>
            </a:r>
            <a:r>
              <a:rPr lang="sv-SE" b="1" dirty="0" err="1"/>
              <a:t>parallel</a:t>
            </a:r>
            <a:endParaRPr lang="sv-SE" b="1" dirty="0"/>
          </a:p>
        </p:txBody>
      </p:sp>
      <p:cxnSp>
        <p:nvCxnSpPr>
          <p:cNvPr id="16" name="Rak pil 15">
            <a:extLst>
              <a:ext uri="{FF2B5EF4-FFF2-40B4-BE49-F238E27FC236}">
                <a16:creationId xmlns:a16="http://schemas.microsoft.com/office/drawing/2014/main" id="{BEF7D73F-2575-3445-A405-D00061C95A7C}"/>
              </a:ext>
            </a:extLst>
          </p:cNvPr>
          <p:cNvCxnSpPr>
            <a:cxnSpLocks/>
          </p:cNvCxnSpPr>
          <p:nvPr/>
        </p:nvCxnSpPr>
        <p:spPr>
          <a:xfrm>
            <a:off x="1974573" y="1749288"/>
            <a:ext cx="0" cy="4439478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F5FCE34E-EC20-F443-9034-B6263F9A583E}"/>
              </a:ext>
            </a:extLst>
          </p:cNvPr>
          <p:cNvSpPr txBox="1"/>
          <p:nvPr/>
        </p:nvSpPr>
        <p:spPr>
          <a:xfrm rot="16200000">
            <a:off x="-445470" y="3834057"/>
            <a:ext cx="408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Process </a:t>
            </a:r>
            <a:r>
              <a:rPr lang="sv-SE" b="1" dirty="0" err="1"/>
              <a:t>one</a:t>
            </a:r>
            <a:r>
              <a:rPr lang="sv-SE" b="1" dirty="0"/>
              <a:t> </a:t>
            </a:r>
            <a:r>
              <a:rPr lang="sv-SE" b="1" dirty="0" err="1"/>
              <a:t>message</a:t>
            </a:r>
            <a:r>
              <a:rPr lang="sv-SE" b="1" dirty="0"/>
              <a:t> at a </a:t>
            </a:r>
            <a:r>
              <a:rPr lang="sv-SE" b="1" dirty="0" err="1"/>
              <a:t>time</a:t>
            </a:r>
            <a:r>
              <a:rPr lang="sv-SE" b="1" dirty="0"/>
              <a:t> per </a:t>
            </a:r>
            <a:r>
              <a:rPr lang="sv-SE" b="1" dirty="0" err="1"/>
              <a:t>entity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15374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Challenge: </a:t>
            </a:r>
            <a:r>
              <a:rPr lang="sv-SE" sz="4000" i="1" dirty="0" err="1">
                <a:latin typeface="+mn-lt"/>
              </a:rPr>
              <a:t>Avoid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network</a:t>
            </a:r>
            <a:r>
              <a:rPr lang="sv-SE" sz="4000" i="1" dirty="0">
                <a:latin typeface="+mn-lt"/>
              </a:rPr>
              <a:t> hops</a:t>
            </a:r>
          </a:p>
        </p:txBody>
      </p:sp>
    </p:spTree>
    <p:extLst>
      <p:ext uri="{BB962C8B-B14F-4D97-AF65-F5344CB8AC3E}">
        <p14:creationId xmlns:p14="http://schemas.microsoft.com/office/powerpoint/2010/main" val="316163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79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 3">
            <a:extLst>
              <a:ext uri="{FF2B5EF4-FFF2-40B4-BE49-F238E27FC236}">
                <a16:creationId xmlns:a16="http://schemas.microsoft.com/office/drawing/2014/main" id="{13A58B49-004A-7A40-9D91-64C4E22BCF23}"/>
              </a:ext>
            </a:extLst>
          </p:cNvPr>
          <p:cNvGrpSpPr/>
          <p:nvPr/>
        </p:nvGrpSpPr>
        <p:grpSpPr>
          <a:xfrm>
            <a:off x="-1073426" y="-238196"/>
            <a:ext cx="15624313" cy="7740593"/>
            <a:chOff x="-452419" y="965755"/>
            <a:chExt cx="10068525" cy="4988146"/>
          </a:xfrm>
        </p:grpSpPr>
        <p:grpSp>
          <p:nvGrpSpPr>
            <p:cNvPr id="2" name="Grupp 1">
              <a:extLst>
                <a:ext uri="{FF2B5EF4-FFF2-40B4-BE49-F238E27FC236}">
                  <a16:creationId xmlns:a16="http://schemas.microsoft.com/office/drawing/2014/main" id="{1F957B50-2E69-354F-B174-7C8C421D8A9E}"/>
                </a:ext>
              </a:extLst>
            </p:cNvPr>
            <p:cNvGrpSpPr/>
            <p:nvPr/>
          </p:nvGrpSpPr>
          <p:grpSpPr>
            <a:xfrm>
              <a:off x="4068416" y="965755"/>
              <a:ext cx="5547690" cy="4988146"/>
              <a:chOff x="4068416" y="965755"/>
              <a:chExt cx="5547690" cy="4988146"/>
            </a:xfrm>
            <a:solidFill>
              <a:srgbClr val="56237B"/>
            </a:solidFill>
          </p:grpSpPr>
          <p:sp>
            <p:nvSpPr>
              <p:cNvPr id="5" name="Hexagon 21">
                <a:extLst>
                  <a:ext uri="{FF2B5EF4-FFF2-40B4-BE49-F238E27FC236}">
                    <a16:creationId xmlns:a16="http://schemas.microsoft.com/office/drawing/2014/main" id="{1127F7B9-B939-DC45-9FE0-EA5951BB7A77}"/>
                  </a:ext>
                </a:extLst>
              </p:cNvPr>
              <p:cNvSpPr/>
              <p:nvPr/>
            </p:nvSpPr>
            <p:spPr>
              <a:xfrm rot="5400000">
                <a:off x="5911944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" name="Hexagon 22">
                <a:extLst>
                  <a:ext uri="{FF2B5EF4-FFF2-40B4-BE49-F238E27FC236}">
                    <a16:creationId xmlns:a16="http://schemas.microsoft.com/office/drawing/2014/main" id="{4C36DB45-E9F0-C546-817B-219FCD68448D}"/>
                  </a:ext>
                </a:extLst>
              </p:cNvPr>
              <p:cNvSpPr/>
              <p:nvPr/>
            </p:nvSpPr>
            <p:spPr>
              <a:xfrm rot="5400000">
                <a:off x="7838478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" name="Hexagon 17">
                <a:extLst>
                  <a:ext uri="{FF2B5EF4-FFF2-40B4-BE49-F238E27FC236}">
                    <a16:creationId xmlns:a16="http://schemas.microsoft.com/office/drawing/2014/main" id="{9C7A83F4-511D-0A49-8B8B-D4C9F1C1B87E}"/>
                  </a:ext>
                </a:extLst>
              </p:cNvPr>
              <p:cNvSpPr/>
              <p:nvPr/>
            </p:nvSpPr>
            <p:spPr>
              <a:xfrm rot="5400000">
                <a:off x="4948677" y="4176273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" name="Hexagon 18">
                <a:extLst>
                  <a:ext uri="{FF2B5EF4-FFF2-40B4-BE49-F238E27FC236}">
                    <a16:creationId xmlns:a16="http://schemas.microsoft.com/office/drawing/2014/main" id="{4ADFFF9D-E1C4-6548-A73C-EC9520C4B4B0}"/>
                  </a:ext>
                </a:extLst>
              </p:cNvPr>
              <p:cNvSpPr/>
              <p:nvPr/>
            </p:nvSpPr>
            <p:spPr>
              <a:xfrm rot="5400000">
                <a:off x="6875211" y="417627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Hexagon 14">
                <a:extLst>
                  <a:ext uri="{FF2B5EF4-FFF2-40B4-BE49-F238E27FC236}">
                    <a16:creationId xmlns:a16="http://schemas.microsoft.com/office/drawing/2014/main" id="{5824FD9B-DC93-454F-8C34-8A843FB9E798}"/>
                  </a:ext>
                </a:extLst>
              </p:cNvPr>
              <p:cNvSpPr/>
              <p:nvPr/>
            </p:nvSpPr>
            <p:spPr>
              <a:xfrm rot="5400000">
                <a:off x="4948677" y="1048762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Hexagon 15">
                <a:extLst>
                  <a:ext uri="{FF2B5EF4-FFF2-40B4-BE49-F238E27FC236}">
                    <a16:creationId xmlns:a16="http://schemas.microsoft.com/office/drawing/2014/main" id="{A5F2E04D-D499-364B-B7B7-1974EBFD5A46}"/>
                  </a:ext>
                </a:extLst>
              </p:cNvPr>
              <p:cNvSpPr/>
              <p:nvPr/>
            </p:nvSpPr>
            <p:spPr>
              <a:xfrm rot="5400000">
                <a:off x="6875211" y="1048761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Hexagon 20">
                <a:extLst>
                  <a:ext uri="{FF2B5EF4-FFF2-40B4-BE49-F238E27FC236}">
                    <a16:creationId xmlns:a16="http://schemas.microsoft.com/office/drawing/2014/main" id="{22F9ECEC-24A8-214B-9D45-1E81A3E2B636}"/>
                  </a:ext>
                </a:extLst>
              </p:cNvPr>
              <p:cNvSpPr/>
              <p:nvPr/>
            </p:nvSpPr>
            <p:spPr>
              <a:xfrm rot="5400000">
                <a:off x="3985410" y="2612517"/>
                <a:ext cx="1860634" cy="1694622"/>
              </a:xfrm>
              <a:prstGeom prst="hexagon">
                <a:avLst>
                  <a:gd name="adj" fmla="val 28674"/>
                  <a:gd name="vf" fmla="val 115470"/>
                </a:avLst>
              </a:prstGeom>
              <a:solidFill>
                <a:srgbClr val="1F4E79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upp 10">
              <a:extLst>
                <a:ext uri="{FF2B5EF4-FFF2-40B4-BE49-F238E27FC236}">
                  <a16:creationId xmlns:a16="http://schemas.microsoft.com/office/drawing/2014/main" id="{E1211C71-5A6E-064D-ACDF-6BDCB062E1B9}"/>
                </a:ext>
              </a:extLst>
            </p:cNvPr>
            <p:cNvGrpSpPr/>
            <p:nvPr/>
          </p:nvGrpSpPr>
          <p:grpSpPr>
            <a:xfrm>
              <a:off x="-452419" y="3186203"/>
              <a:ext cx="2893316" cy="493645"/>
              <a:chOff x="-452419" y="3186203"/>
              <a:chExt cx="2893316" cy="493645"/>
            </a:xfrm>
          </p:grpSpPr>
          <p:sp>
            <p:nvSpPr>
              <p:cNvPr id="49" name="Can 37">
                <a:extLst>
                  <a:ext uri="{FF2B5EF4-FFF2-40B4-BE49-F238E27FC236}">
                    <a16:creationId xmlns:a16="http://schemas.microsoft.com/office/drawing/2014/main" id="{8BC1F24F-82F7-B043-BA4B-3E25E5445282}"/>
                  </a:ext>
                </a:extLst>
              </p:cNvPr>
              <p:cNvSpPr/>
              <p:nvPr/>
            </p:nvSpPr>
            <p:spPr>
              <a:xfrm rot="5400000">
                <a:off x="747416" y="1986368"/>
                <a:ext cx="493645" cy="2893316"/>
              </a:xfrm>
              <a:prstGeom prst="can">
                <a:avLst>
                  <a:gd name="adj" fmla="val 45278"/>
                </a:avLst>
              </a:prstGeom>
              <a:solidFill>
                <a:srgbClr val="FF493E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0" name="textruta 49">
                <a:extLst>
                  <a:ext uri="{FF2B5EF4-FFF2-40B4-BE49-F238E27FC236}">
                    <a16:creationId xmlns:a16="http://schemas.microsoft.com/office/drawing/2014/main" id="{EEF008FF-33C2-5946-BA3A-09F128B2CA01}"/>
                  </a:ext>
                </a:extLst>
              </p:cNvPr>
              <p:cNvSpPr txBox="1"/>
              <p:nvPr/>
            </p:nvSpPr>
            <p:spPr>
              <a:xfrm>
                <a:off x="525239" y="3310011"/>
                <a:ext cx="734599" cy="238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b="1" dirty="0"/>
                  <a:t>Kafka</a:t>
                </a:r>
              </a:p>
            </p:txBody>
          </p:sp>
        </p:grpSp>
        <p:sp>
          <p:nvSpPr>
            <p:cNvPr id="52" name="Heart 11">
              <a:extLst>
                <a:ext uri="{FF2B5EF4-FFF2-40B4-BE49-F238E27FC236}">
                  <a16:creationId xmlns:a16="http://schemas.microsoft.com/office/drawing/2014/main" id="{6102EAF8-AC77-794B-BC2D-89C4741F8BD0}"/>
                </a:ext>
              </a:extLst>
            </p:cNvPr>
            <p:cNvSpPr/>
            <p:nvPr/>
          </p:nvSpPr>
          <p:spPr>
            <a:xfrm rot="14287302">
              <a:off x="4943457" y="3281509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3" name="Heart 11">
              <a:extLst>
                <a:ext uri="{FF2B5EF4-FFF2-40B4-BE49-F238E27FC236}">
                  <a16:creationId xmlns:a16="http://schemas.microsoft.com/office/drawing/2014/main" id="{B8617889-362F-7249-9F14-9A75DD1747E9}"/>
                </a:ext>
              </a:extLst>
            </p:cNvPr>
            <p:cNvSpPr/>
            <p:nvPr/>
          </p:nvSpPr>
          <p:spPr>
            <a:xfrm rot="14287302">
              <a:off x="8431245" y="300926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4" name="Heart 11">
              <a:extLst>
                <a:ext uri="{FF2B5EF4-FFF2-40B4-BE49-F238E27FC236}">
                  <a16:creationId xmlns:a16="http://schemas.microsoft.com/office/drawing/2014/main" id="{8DF8D621-BCAB-794D-BCCC-09324F2FD977}"/>
                </a:ext>
              </a:extLst>
            </p:cNvPr>
            <p:cNvSpPr/>
            <p:nvPr/>
          </p:nvSpPr>
          <p:spPr>
            <a:xfrm rot="14287302">
              <a:off x="5927821" y="1453980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5" name="Heart 11">
              <a:extLst>
                <a:ext uri="{FF2B5EF4-FFF2-40B4-BE49-F238E27FC236}">
                  <a16:creationId xmlns:a16="http://schemas.microsoft.com/office/drawing/2014/main" id="{AD9BA0AA-52EC-3141-B633-4FFBBFA2B8D2}"/>
                </a:ext>
              </a:extLst>
            </p:cNvPr>
            <p:cNvSpPr/>
            <p:nvPr/>
          </p:nvSpPr>
          <p:spPr>
            <a:xfrm rot="14287302">
              <a:off x="7283990" y="1628896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6" name="Heart 11">
              <a:extLst>
                <a:ext uri="{FF2B5EF4-FFF2-40B4-BE49-F238E27FC236}">
                  <a16:creationId xmlns:a16="http://schemas.microsoft.com/office/drawing/2014/main" id="{2C4C6DCA-7887-BD46-AD53-F4FBD28EB7AA}"/>
                </a:ext>
              </a:extLst>
            </p:cNvPr>
            <p:cNvSpPr/>
            <p:nvPr/>
          </p:nvSpPr>
          <p:spPr>
            <a:xfrm rot="14287302">
              <a:off x="9095917" y="338432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57" name="Heart 11">
              <a:extLst>
                <a:ext uri="{FF2B5EF4-FFF2-40B4-BE49-F238E27FC236}">
                  <a16:creationId xmlns:a16="http://schemas.microsoft.com/office/drawing/2014/main" id="{6EE51B09-FB52-5242-A387-B855CC21C021}"/>
                </a:ext>
              </a:extLst>
            </p:cNvPr>
            <p:cNvSpPr/>
            <p:nvPr/>
          </p:nvSpPr>
          <p:spPr>
            <a:xfrm rot="14287302">
              <a:off x="6236872" y="3087255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5" name="Heart 11">
              <a:extLst>
                <a:ext uri="{FF2B5EF4-FFF2-40B4-BE49-F238E27FC236}">
                  <a16:creationId xmlns:a16="http://schemas.microsoft.com/office/drawing/2014/main" id="{77D4D342-5B59-5D41-87E0-929FA5CDB957}"/>
                </a:ext>
              </a:extLst>
            </p:cNvPr>
            <p:cNvSpPr/>
            <p:nvPr/>
          </p:nvSpPr>
          <p:spPr>
            <a:xfrm rot="14287302">
              <a:off x="6026618" y="4839692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7" name="Heart 11">
              <a:extLst>
                <a:ext uri="{FF2B5EF4-FFF2-40B4-BE49-F238E27FC236}">
                  <a16:creationId xmlns:a16="http://schemas.microsoft.com/office/drawing/2014/main" id="{C9F506E3-5B38-654C-A83D-40CA50CF5A51}"/>
                </a:ext>
              </a:extLst>
            </p:cNvPr>
            <p:cNvSpPr/>
            <p:nvPr/>
          </p:nvSpPr>
          <p:spPr>
            <a:xfrm rot="11314060">
              <a:off x="7650617" y="4601541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69" name="Heart 11">
              <a:extLst>
                <a:ext uri="{FF2B5EF4-FFF2-40B4-BE49-F238E27FC236}">
                  <a16:creationId xmlns:a16="http://schemas.microsoft.com/office/drawing/2014/main" id="{333B4065-DD7B-2D4C-B83C-ABC163F8EC87}"/>
                </a:ext>
              </a:extLst>
            </p:cNvPr>
            <p:cNvSpPr/>
            <p:nvPr/>
          </p:nvSpPr>
          <p:spPr>
            <a:xfrm rot="14287302">
              <a:off x="6513103" y="3648993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2" name="Isosceles Triangle 2">
              <a:extLst>
                <a:ext uri="{FF2B5EF4-FFF2-40B4-BE49-F238E27FC236}">
                  <a16:creationId xmlns:a16="http://schemas.microsoft.com/office/drawing/2014/main" id="{B04693C2-CEC0-3D41-9BA9-55ED2439EA6C}"/>
                </a:ext>
              </a:extLst>
            </p:cNvPr>
            <p:cNvSpPr/>
            <p:nvPr/>
          </p:nvSpPr>
          <p:spPr>
            <a:xfrm rot="10299074">
              <a:off x="5772342" y="223809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4" name="Isosceles Triangle 2">
              <a:extLst>
                <a:ext uri="{FF2B5EF4-FFF2-40B4-BE49-F238E27FC236}">
                  <a16:creationId xmlns:a16="http://schemas.microsoft.com/office/drawing/2014/main" id="{0163C3DD-3E75-DE42-B096-FE4C8332C8FA}"/>
                </a:ext>
              </a:extLst>
            </p:cNvPr>
            <p:cNvSpPr/>
            <p:nvPr/>
          </p:nvSpPr>
          <p:spPr>
            <a:xfrm rot="10299074">
              <a:off x="7889682" y="14662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6" name="Isosceles Triangle 2">
              <a:extLst>
                <a:ext uri="{FF2B5EF4-FFF2-40B4-BE49-F238E27FC236}">
                  <a16:creationId xmlns:a16="http://schemas.microsoft.com/office/drawing/2014/main" id="{544D9E9A-6071-694B-9BA1-6BC48811472D}"/>
                </a:ext>
              </a:extLst>
            </p:cNvPr>
            <p:cNvSpPr/>
            <p:nvPr/>
          </p:nvSpPr>
          <p:spPr>
            <a:xfrm rot="10299074">
              <a:off x="5724503" y="4431731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7" name="Isosceles Triangle 2">
              <a:extLst>
                <a:ext uri="{FF2B5EF4-FFF2-40B4-BE49-F238E27FC236}">
                  <a16:creationId xmlns:a16="http://schemas.microsoft.com/office/drawing/2014/main" id="{FED43E3D-27FC-A044-A3AC-7E5F6D430CD0}"/>
                </a:ext>
              </a:extLst>
            </p:cNvPr>
            <p:cNvSpPr/>
            <p:nvPr/>
          </p:nvSpPr>
          <p:spPr>
            <a:xfrm rot="10299074">
              <a:off x="7889681" y="519035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8" name="Isosceles Triangle 2">
              <a:extLst>
                <a:ext uri="{FF2B5EF4-FFF2-40B4-BE49-F238E27FC236}">
                  <a16:creationId xmlns:a16="http://schemas.microsoft.com/office/drawing/2014/main" id="{07AD6A00-D0E4-EE4B-99DA-62D703E4D4DD}"/>
                </a:ext>
              </a:extLst>
            </p:cNvPr>
            <p:cNvSpPr/>
            <p:nvPr/>
          </p:nvSpPr>
          <p:spPr>
            <a:xfrm rot="10299074">
              <a:off x="8662321" y="3345986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7">
              <a:extLst>
                <a:ext uri="{FF2B5EF4-FFF2-40B4-BE49-F238E27FC236}">
                  <a16:creationId xmlns:a16="http://schemas.microsoft.com/office/drawing/2014/main" id="{1861024C-4E39-5E43-873C-DFF746A06FFE}"/>
                </a:ext>
              </a:extLst>
            </p:cNvPr>
            <p:cNvSpPr/>
            <p:nvPr/>
          </p:nvSpPr>
          <p:spPr>
            <a:xfrm rot="18900000">
              <a:off x="7742002" y="201614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3FE099F5-0A02-7A4E-A0F2-84A13AAB2FD6}"/>
                </a:ext>
              </a:extLst>
            </p:cNvPr>
            <p:cNvSpPr/>
            <p:nvPr/>
          </p:nvSpPr>
          <p:spPr>
            <a:xfrm rot="18900000">
              <a:off x="6827495" y="3300135"/>
              <a:ext cx="233350" cy="238784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4112728D-3E3F-7E4A-B336-223C32D8DC31}"/>
                </a:ext>
              </a:extLst>
            </p:cNvPr>
            <p:cNvCxnSpPr>
              <a:cxnSpLocks/>
              <a:stCxn id="49" idx="1"/>
              <a:endCxn id="54" idx="0"/>
            </p:cNvCxnSpPr>
            <p:nvPr/>
          </p:nvCxnSpPr>
          <p:spPr>
            <a:xfrm flipV="1">
              <a:off x="2440897" y="1593024"/>
              <a:ext cx="3541031" cy="184000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Rak pil 69">
              <a:extLst>
                <a:ext uri="{FF2B5EF4-FFF2-40B4-BE49-F238E27FC236}">
                  <a16:creationId xmlns:a16="http://schemas.microsoft.com/office/drawing/2014/main" id="{ED5DFD88-CF5D-E54E-B4EC-A8091735FA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5056" y="1754780"/>
              <a:ext cx="153373" cy="57006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ak pil 74">
              <a:extLst>
                <a:ext uri="{FF2B5EF4-FFF2-40B4-BE49-F238E27FC236}">
                  <a16:creationId xmlns:a16="http://schemas.microsoft.com/office/drawing/2014/main" id="{C74550AE-5B19-884D-AAD6-51995CCD5F6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69" y="2384916"/>
              <a:ext cx="908697" cy="9997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Isosceles Triangle 2">
              <a:extLst>
                <a:ext uri="{FF2B5EF4-FFF2-40B4-BE49-F238E27FC236}">
                  <a16:creationId xmlns:a16="http://schemas.microsoft.com/office/drawing/2014/main" id="{0165AEF3-AD6A-E74D-B500-F657CF6A12E9}"/>
                </a:ext>
              </a:extLst>
            </p:cNvPr>
            <p:cNvSpPr/>
            <p:nvPr/>
          </p:nvSpPr>
          <p:spPr>
            <a:xfrm rot="10299074">
              <a:off x="4448078" y="3658920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25" name="Rak pil 24">
              <a:extLst>
                <a:ext uri="{FF2B5EF4-FFF2-40B4-BE49-F238E27FC236}">
                  <a16:creationId xmlns:a16="http://schemas.microsoft.com/office/drawing/2014/main" id="{DD673A95-61E2-524A-B6C0-009261194298}"/>
                </a:ext>
              </a:extLst>
            </p:cNvPr>
            <p:cNvCxnSpPr>
              <a:stCxn id="49" idx="1"/>
              <a:endCxn id="52" idx="0"/>
            </p:cNvCxnSpPr>
            <p:nvPr/>
          </p:nvCxnSpPr>
          <p:spPr>
            <a:xfrm flipV="1">
              <a:off x="2440897" y="3420553"/>
              <a:ext cx="2556667" cy="12474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pil 26">
              <a:extLst>
                <a:ext uri="{FF2B5EF4-FFF2-40B4-BE49-F238E27FC236}">
                  <a16:creationId xmlns:a16="http://schemas.microsoft.com/office/drawing/2014/main" id="{4E997928-63F3-274D-8A25-42D7C34886C5}"/>
                </a:ext>
              </a:extLst>
            </p:cNvPr>
            <p:cNvCxnSpPr>
              <a:stCxn id="49" idx="1"/>
              <a:endCxn id="65" idx="0"/>
            </p:cNvCxnSpPr>
            <p:nvPr/>
          </p:nvCxnSpPr>
          <p:spPr>
            <a:xfrm>
              <a:off x="2440897" y="3433027"/>
              <a:ext cx="3639828" cy="1545709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ak pil 28">
              <a:extLst>
                <a:ext uri="{FF2B5EF4-FFF2-40B4-BE49-F238E27FC236}">
                  <a16:creationId xmlns:a16="http://schemas.microsoft.com/office/drawing/2014/main" id="{66E72DB4-2296-764F-A85B-27D726794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6022" y="3431704"/>
              <a:ext cx="416146" cy="342250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pil 31">
              <a:extLst>
                <a:ext uri="{FF2B5EF4-FFF2-40B4-BE49-F238E27FC236}">
                  <a16:creationId xmlns:a16="http://schemas.microsoft.com/office/drawing/2014/main" id="{65DA17A1-DE9C-1F42-AE1C-A09D9DFD6446}"/>
                </a:ext>
              </a:extLst>
            </p:cNvPr>
            <p:cNvCxnSpPr>
              <a:cxnSpLocks/>
              <a:stCxn id="76" idx="1"/>
              <a:endCxn id="62" idx="3"/>
            </p:cNvCxnSpPr>
            <p:nvPr/>
          </p:nvCxnSpPr>
          <p:spPr>
            <a:xfrm flipV="1">
              <a:off x="4616649" y="3534023"/>
              <a:ext cx="2326127" cy="391563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Rak pil 35">
              <a:extLst>
                <a:ext uri="{FF2B5EF4-FFF2-40B4-BE49-F238E27FC236}">
                  <a16:creationId xmlns:a16="http://schemas.microsoft.com/office/drawing/2014/main" id="{64E7BDE0-0087-544F-9F7A-8C67E9015F7B}"/>
                </a:ext>
              </a:extLst>
            </p:cNvPr>
            <p:cNvCxnSpPr>
              <a:cxnSpLocks/>
              <a:stCxn id="65" idx="1"/>
              <a:endCxn id="46" idx="1"/>
            </p:cNvCxnSpPr>
            <p:nvPr/>
          </p:nvCxnSpPr>
          <p:spPr>
            <a:xfrm flipH="1" flipV="1">
              <a:off x="5893074" y="4698397"/>
              <a:ext cx="381721" cy="185166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Rak pil 77">
              <a:extLst>
                <a:ext uri="{FF2B5EF4-FFF2-40B4-BE49-F238E27FC236}">
                  <a16:creationId xmlns:a16="http://schemas.microsoft.com/office/drawing/2014/main" id="{BFE1980A-9322-C246-BE62-1713C7F23E3F}"/>
                </a:ext>
              </a:extLst>
            </p:cNvPr>
            <p:cNvCxnSpPr>
              <a:stCxn id="46" idx="0"/>
            </p:cNvCxnSpPr>
            <p:nvPr/>
          </p:nvCxnSpPr>
          <p:spPr>
            <a:xfrm flipV="1">
              <a:off x="6001184" y="3573478"/>
              <a:ext cx="941592" cy="879792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triangle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D3A1A215-8450-1C48-99C5-EF9C3CBF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920" y="1275061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313C891E-3C20-F448-BC08-2D2CF9FA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775" y="2118077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1EE842B1-2C89-BA44-BD00-44017FB7A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653" y="3699192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8E74B90E-B0E3-7F40-93F8-8C1BA427D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826" y="4380206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A938F860-2842-8E47-97C6-33EE128D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3" y="4969783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7585FB0A-8161-7846-90DE-E9E2BAEB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532" y="3255330"/>
            <a:ext cx="687490" cy="6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63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05561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Local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Affinity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6905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Actor">
            <a:extLst>
              <a:ext uri="{FF2B5EF4-FFF2-40B4-BE49-F238E27FC236}">
                <a16:creationId xmlns:a16="http://schemas.microsoft.com/office/drawing/2014/main" id="{7E2E3C54-4DFF-784E-BBF6-32831295B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2426" r="4479" b="2195"/>
          <a:stretch/>
        </p:blipFill>
        <p:spPr bwMode="auto">
          <a:xfrm>
            <a:off x="1536700" y="1118130"/>
            <a:ext cx="8877300" cy="462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4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or">
            <a:extLst>
              <a:ext uri="{FF2B5EF4-FFF2-40B4-BE49-F238E27FC236}">
                <a16:creationId xmlns:a16="http://schemas.microsoft.com/office/drawing/2014/main" id="{DE50043C-5BDB-A64B-A657-C9CE6A8FD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" t="2407" r="1569" b="2593"/>
          <a:stretch/>
        </p:blipFill>
        <p:spPr bwMode="auto">
          <a:xfrm>
            <a:off x="1612900" y="165100"/>
            <a:ext cx="90424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4FD94C-E6F1-CB44-B6DC-AF1C722F9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138" y="4118927"/>
            <a:ext cx="575657" cy="57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04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ctor">
            <a:extLst>
              <a:ext uri="{FF2B5EF4-FFF2-40B4-BE49-F238E27FC236}">
                <a16:creationId xmlns:a16="http://schemas.microsoft.com/office/drawing/2014/main" id="{76ACF73B-927C-5D45-B026-214B35F54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" t="1851" r="1569" b="3149"/>
          <a:stretch/>
        </p:blipFill>
        <p:spPr bwMode="auto">
          <a:xfrm>
            <a:off x="1524000" y="127000"/>
            <a:ext cx="91313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20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ctor">
            <a:extLst>
              <a:ext uri="{FF2B5EF4-FFF2-40B4-BE49-F238E27FC236}">
                <a16:creationId xmlns:a16="http://schemas.microsoft.com/office/drawing/2014/main" id="{6EAC4433-DBC1-9142-B436-655E3D703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53" r="3750" b="3554"/>
          <a:stretch/>
        </p:blipFill>
        <p:spPr bwMode="auto">
          <a:xfrm>
            <a:off x="1536700" y="1131840"/>
            <a:ext cx="8978900" cy="45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0176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b="0" i="1" dirty="0">
                <a:latin typeface="+mn-lt"/>
              </a:rPr>
              <a:t>Solution: </a:t>
            </a:r>
            <a:r>
              <a:rPr lang="sv-SE" sz="4000" i="1" dirty="0" err="1">
                <a:latin typeface="+mn-lt"/>
              </a:rPr>
              <a:t>Envelope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Pattern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63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luster Events">
            <a:extLst>
              <a:ext uri="{FF2B5EF4-FFF2-40B4-BE49-F238E27FC236}">
                <a16:creationId xmlns:a16="http://schemas.microsoft.com/office/drawing/2014/main" id="{2976735F-2014-9842-85A6-E2098B2A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8359" r="2688" b="17117"/>
          <a:stretch/>
        </p:blipFill>
        <p:spPr bwMode="auto">
          <a:xfrm>
            <a:off x="377190" y="2240281"/>
            <a:ext cx="11487150" cy="212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luster Events">
            <a:extLst>
              <a:ext uri="{FF2B5EF4-FFF2-40B4-BE49-F238E27FC236}">
                <a16:creationId xmlns:a16="http://schemas.microsoft.com/office/drawing/2014/main" id="{9DDC39E9-CDD5-C648-A237-ED3E4B46E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6756" r="1843" b="11108"/>
          <a:stretch/>
        </p:blipFill>
        <p:spPr bwMode="auto">
          <a:xfrm>
            <a:off x="320040" y="2194559"/>
            <a:ext cx="1164717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169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luster Events">
            <a:extLst>
              <a:ext uri="{FF2B5EF4-FFF2-40B4-BE49-F238E27FC236}">
                <a16:creationId xmlns:a16="http://schemas.microsoft.com/office/drawing/2014/main" id="{91010490-3E33-C74C-978F-E2222AEEAD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" t="5752" r="1000" b="8487"/>
          <a:stretch/>
        </p:blipFill>
        <p:spPr bwMode="auto">
          <a:xfrm>
            <a:off x="160020" y="2160271"/>
            <a:ext cx="1191006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20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luster Events">
            <a:extLst>
              <a:ext uri="{FF2B5EF4-FFF2-40B4-BE49-F238E27FC236}">
                <a16:creationId xmlns:a16="http://schemas.microsoft.com/office/drawing/2014/main" id="{37019D68-E206-2348-8A63-99412A466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" t="2259" r="4938" b="7379"/>
          <a:stretch/>
        </p:blipFill>
        <p:spPr bwMode="auto">
          <a:xfrm>
            <a:off x="331470" y="1737359"/>
            <a:ext cx="1125855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65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luster Events">
            <a:extLst>
              <a:ext uri="{FF2B5EF4-FFF2-40B4-BE49-F238E27FC236}">
                <a16:creationId xmlns:a16="http://schemas.microsoft.com/office/drawing/2014/main" id="{EDA61007-0533-594F-8464-E49B98B57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" t="1921" r="2219" b="2894"/>
          <a:stretch/>
        </p:blipFill>
        <p:spPr bwMode="auto">
          <a:xfrm>
            <a:off x="320040" y="685800"/>
            <a:ext cx="116014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7206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luster Events">
            <a:extLst>
              <a:ext uri="{FF2B5EF4-FFF2-40B4-BE49-F238E27FC236}">
                <a16:creationId xmlns:a16="http://schemas.microsoft.com/office/drawing/2014/main" id="{497552D8-0536-FC41-929D-AFCBA8419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t="4841" r="2687" b="7054"/>
          <a:stretch/>
        </p:blipFill>
        <p:spPr bwMode="auto">
          <a:xfrm>
            <a:off x="217170" y="1828799"/>
            <a:ext cx="11647170" cy="3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7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18943</TotalTime>
  <Words>1398</Words>
  <Application>Microsoft Macintosh PowerPoint</Application>
  <PresentationFormat>Bredbild</PresentationFormat>
  <Paragraphs>495</Paragraphs>
  <Slides>85</Slides>
  <Notes>35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85</vt:i4>
      </vt:variant>
    </vt:vector>
  </HeadingPairs>
  <TitlesOfParts>
    <vt:vector size="93" baseType="lpstr">
      <vt:lpstr>-apple-system</vt:lpstr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Actor Model</vt:lpstr>
      <vt:lpstr>PowerPoint-presentation</vt:lpstr>
      <vt:lpstr>Actor Model</vt:lpstr>
      <vt:lpstr>PowerPoint-presentation</vt:lpstr>
      <vt:lpstr>Actor Model</vt:lpstr>
      <vt:lpstr>PowerPoint-presentation</vt:lpstr>
      <vt:lpstr>OOP vs. Actor Model</vt:lpstr>
      <vt:lpstr>Moore’s Law</vt:lpstr>
      <vt:lpstr>PowerPoint-presentation</vt:lpstr>
      <vt:lpstr>Scaling Up</vt:lpstr>
      <vt:lpstr>PowerPoint-presentation</vt:lpstr>
      <vt:lpstr>PowerPoint-presentation</vt:lpstr>
      <vt:lpstr>Scaling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Patterns and Practises</vt:lpstr>
      <vt:lpstr>Behaviors</vt:lpstr>
      <vt:lpstr>Behaviors</vt:lpstr>
      <vt:lpstr>Routers</vt:lpstr>
      <vt:lpstr>Group Routers</vt:lpstr>
      <vt:lpstr>Pool Routers</vt:lpstr>
      <vt:lpstr>Round Robin Routing</vt:lpstr>
      <vt:lpstr>Random Routing</vt:lpstr>
      <vt:lpstr>Broadcast Routng</vt:lpstr>
      <vt:lpstr>Consistent Hash Routing</vt:lpstr>
      <vt:lpstr>Consistent Hash Routing</vt:lpstr>
      <vt:lpstr>Middleware</vt:lpstr>
      <vt:lpstr>Middleware</vt:lpstr>
      <vt:lpstr>Middleware</vt:lpstr>
      <vt:lpstr>Persistence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Patterns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2272</cp:revision>
  <dcterms:created xsi:type="dcterms:W3CDTF">2014-06-11T19:04:29Z</dcterms:created>
  <dcterms:modified xsi:type="dcterms:W3CDTF">2023-02-04T10:37:17Z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